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9" r:id="rId3"/>
    <p:sldId id="263" r:id="rId4"/>
    <p:sldId id="264" r:id="rId5"/>
    <p:sldId id="265" r:id="rId6"/>
    <p:sldId id="266" r:id="rId7"/>
    <p:sldId id="289" r:id="rId8"/>
    <p:sldId id="268" r:id="rId9"/>
    <p:sldId id="292" r:id="rId10"/>
    <p:sldId id="313" r:id="rId11"/>
    <p:sldId id="314" r:id="rId12"/>
    <p:sldId id="312" r:id="rId13"/>
    <p:sldId id="307" r:id="rId14"/>
    <p:sldId id="308" r:id="rId15"/>
    <p:sldId id="293" r:id="rId16"/>
    <p:sldId id="309" r:id="rId17"/>
    <p:sldId id="310" r:id="rId18"/>
    <p:sldId id="311" r:id="rId19"/>
    <p:sldId id="287" r:id="rId20"/>
  </p:sldIdLst>
  <p:sldSz cx="24384000" cy="13716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szard Prajsnar" initials="RP" lastIdx="1" clrIdx="0">
    <p:extLst>
      <p:ext uri="{19B8F6BF-5375-455C-9EA6-DF929625EA0E}">
        <p15:presenceInfo xmlns:p15="http://schemas.microsoft.com/office/powerpoint/2012/main" userId="Ryszard Prajsn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332238C-62AA-40AA-B404-6D758D25B603}" type="datetimeFigureOut">
              <a:rPr lang="pl-PL" smtClean="0"/>
              <a:t>2021-04-29</a:t>
            </a:fld>
            <a:endParaRPr lang="pl-PL"/>
          </a:p>
        </p:txBody>
      </p:sp>
      <p:sp>
        <p:nvSpPr>
          <p:cNvPr id="4" name="Symbol zastępczy obrazu slajd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5AC6948-83EC-408C-B4DA-31E59099EE36}" type="slidenum">
              <a:rPr lang="pl-PL" smtClean="0"/>
              <a:t>‹#›</a:t>
            </a:fld>
            <a:endParaRPr lang="pl-PL"/>
          </a:p>
        </p:txBody>
      </p:sp>
    </p:spTree>
    <p:extLst>
      <p:ext uri="{BB962C8B-B14F-4D97-AF65-F5344CB8AC3E}">
        <p14:creationId xmlns:p14="http://schemas.microsoft.com/office/powerpoint/2010/main" val="100697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ajd tytułowy">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68000" y="8167363"/>
            <a:ext cx="18288000" cy="3312000"/>
          </a:xfrm>
        </p:spPr>
        <p:txBody>
          <a:bodyPr>
            <a:normAutofit/>
          </a:bodyPr>
          <a:lstStyle>
            <a:lvl1pPr marL="0" indent="0" algn="l">
              <a:lnSpc>
                <a:spcPts val="9200"/>
              </a:lnSpc>
              <a:spcAft>
                <a:spcPts val="0"/>
              </a:spcAft>
              <a:buNone/>
              <a:defRPr sz="7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l-PL" dirty="0"/>
              <a:t>Wstaw tytuł</a:t>
            </a:r>
            <a:endParaRPr lang="en-US" dirty="0"/>
          </a:p>
        </p:txBody>
      </p:sp>
      <p:pic>
        <p:nvPicPr>
          <p:cNvPr id="15" name="Grafika 14">
            <a:extLst>
              <a:ext uri="{FF2B5EF4-FFF2-40B4-BE49-F238E27FC236}">
                <a16:creationId xmlns:a16="http://schemas.microsoft.com/office/drawing/2014/main" id="{338885A9-7808-449D-8E3B-BE5F80A38D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48756" y="0"/>
            <a:ext cx="11635243" cy="10311320"/>
          </a:xfrm>
          <a:prstGeom prst="rect">
            <a:avLst/>
          </a:prstGeom>
        </p:spPr>
      </p:pic>
      <p:sp>
        <p:nvSpPr>
          <p:cNvPr id="16" name="Symbol zastępczy tekstu 8">
            <a:extLst>
              <a:ext uri="{FF2B5EF4-FFF2-40B4-BE49-F238E27FC236}">
                <a16:creationId xmlns:a16="http://schemas.microsoft.com/office/drawing/2014/main" id="{F0A640AE-19EC-4BAF-9DF9-4C2F3F8E7F00}"/>
              </a:ext>
            </a:extLst>
          </p:cNvPr>
          <p:cNvSpPr>
            <a:spLocks noGrp="1"/>
          </p:cNvSpPr>
          <p:nvPr>
            <p:ph type="body" sz="quarter" idx="13" hasCustomPrompt="1"/>
          </p:nvPr>
        </p:nvSpPr>
        <p:spPr>
          <a:xfrm>
            <a:off x="3168000" y="11577638"/>
            <a:ext cx="9701213" cy="730250"/>
          </a:xfrm>
        </p:spPr>
        <p:txBody>
          <a:bodyPr>
            <a:normAutofit/>
          </a:bodyPr>
          <a:lstStyle>
            <a:lvl1pPr>
              <a:lnSpc>
                <a:spcPts val="4500"/>
              </a:lnSpc>
              <a:spcAft>
                <a:spcPts val="0"/>
              </a:spcAft>
              <a:defRPr sz="3200" b="0">
                <a:solidFill>
                  <a:schemeClr val="tx2"/>
                </a:solidFill>
              </a:defRPr>
            </a:lvl1pPr>
          </a:lstStyle>
          <a:p>
            <a:pPr lvl="0"/>
            <a:r>
              <a:rPr lang="pl-PL" dirty="0"/>
              <a:t>Warszawa, 4 lutego 2020</a:t>
            </a:r>
          </a:p>
        </p:txBody>
      </p:sp>
      <p:sp>
        <p:nvSpPr>
          <p:cNvPr id="18" name="Prostokąt 17">
            <a:extLst>
              <a:ext uri="{FF2B5EF4-FFF2-40B4-BE49-F238E27FC236}">
                <a16:creationId xmlns:a16="http://schemas.microsoft.com/office/drawing/2014/main" id="{67785EE2-F5D4-48D1-BDFA-D6903C27EED2}"/>
              </a:ext>
            </a:extLst>
          </p:cNvPr>
          <p:cNvSpPr/>
          <p:nvPr userDrawn="1"/>
        </p:nvSpPr>
        <p:spPr>
          <a:xfrm>
            <a:off x="0" y="11777472"/>
            <a:ext cx="1700784" cy="1243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Grafika 9">
            <a:extLst>
              <a:ext uri="{FF2B5EF4-FFF2-40B4-BE49-F238E27FC236}">
                <a16:creationId xmlns:a16="http://schemas.microsoft.com/office/drawing/2014/main" id="{6DC61988-3A88-4FED-ABC6-632A6A45C0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8000" y="1926772"/>
            <a:ext cx="3293999" cy="5669146"/>
          </a:xfrm>
          <a:prstGeom prst="rect">
            <a:avLst/>
          </a:prstGeom>
        </p:spPr>
      </p:pic>
    </p:spTree>
    <p:extLst>
      <p:ext uri="{BB962C8B-B14F-4D97-AF65-F5344CB8AC3E}">
        <p14:creationId xmlns:p14="http://schemas.microsoft.com/office/powerpoint/2010/main" val="26128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ajd tytułowy">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68000" y="2538011"/>
            <a:ext cx="11700144" cy="3312000"/>
          </a:xfrm>
        </p:spPr>
        <p:txBody>
          <a:bodyPr>
            <a:normAutofit/>
          </a:bodyPr>
          <a:lstStyle>
            <a:lvl1pPr marL="0" indent="0" algn="l">
              <a:lnSpc>
                <a:spcPts val="7600"/>
              </a:lnSpc>
              <a:spcAft>
                <a:spcPts val="0"/>
              </a:spcAft>
              <a:buNone/>
              <a:defRPr sz="56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l-PL" dirty="0"/>
              <a:t>Wstaw tytuł</a:t>
            </a:r>
            <a:endParaRPr lang="en-US" dirty="0"/>
          </a:p>
        </p:txBody>
      </p:sp>
      <p:sp>
        <p:nvSpPr>
          <p:cNvPr id="16" name="Symbol zastępczy tekstu 8">
            <a:extLst>
              <a:ext uri="{FF2B5EF4-FFF2-40B4-BE49-F238E27FC236}">
                <a16:creationId xmlns:a16="http://schemas.microsoft.com/office/drawing/2014/main" id="{F0A640AE-19EC-4BAF-9DF9-4C2F3F8E7F00}"/>
              </a:ext>
            </a:extLst>
          </p:cNvPr>
          <p:cNvSpPr>
            <a:spLocks noGrp="1"/>
          </p:cNvSpPr>
          <p:nvPr>
            <p:ph type="body" sz="quarter" idx="13" hasCustomPrompt="1"/>
          </p:nvPr>
        </p:nvSpPr>
        <p:spPr>
          <a:xfrm>
            <a:off x="3168000" y="6162731"/>
            <a:ext cx="11700144" cy="2783944"/>
          </a:xfrm>
        </p:spPr>
        <p:txBody>
          <a:bodyPr>
            <a:normAutofit/>
          </a:bodyPr>
          <a:lstStyle>
            <a:lvl1pPr>
              <a:lnSpc>
                <a:spcPts val="4800"/>
              </a:lnSpc>
              <a:spcAft>
                <a:spcPts val="0"/>
              </a:spcAft>
              <a:defRPr sz="3200" b="0">
                <a:solidFill>
                  <a:schemeClr val="tx2"/>
                </a:solidFill>
              </a:defRPr>
            </a:lvl1pPr>
          </a:lstStyle>
          <a:p>
            <a:pPr lvl="0"/>
            <a:r>
              <a:rPr lang="pl-PL" dirty="0"/>
              <a:t>Wstaw tekst</a:t>
            </a:r>
          </a:p>
        </p:txBody>
      </p:sp>
      <p:pic>
        <p:nvPicPr>
          <p:cNvPr id="2" name="Grafika 1">
            <a:extLst>
              <a:ext uri="{FF2B5EF4-FFF2-40B4-BE49-F238E27FC236}">
                <a16:creationId xmlns:a16="http://schemas.microsoft.com/office/drawing/2014/main" id="{7739FFC9-A611-40A8-BFBE-2615BB6DCA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76400" y="6532"/>
            <a:ext cx="8607600" cy="13736612"/>
          </a:xfrm>
          <a:prstGeom prst="rect">
            <a:avLst/>
          </a:prstGeom>
        </p:spPr>
      </p:pic>
      <p:sp>
        <p:nvSpPr>
          <p:cNvPr id="7" name="Prostokąt 6">
            <a:extLst>
              <a:ext uri="{FF2B5EF4-FFF2-40B4-BE49-F238E27FC236}">
                <a16:creationId xmlns:a16="http://schemas.microsoft.com/office/drawing/2014/main" id="{54AD017A-BF63-4C4D-96BD-76E4A0157098}"/>
              </a:ext>
            </a:extLst>
          </p:cNvPr>
          <p:cNvSpPr/>
          <p:nvPr userDrawn="1"/>
        </p:nvSpPr>
        <p:spPr>
          <a:xfrm>
            <a:off x="0" y="11777472"/>
            <a:ext cx="1700784" cy="1243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Grafika 9">
            <a:extLst>
              <a:ext uri="{FF2B5EF4-FFF2-40B4-BE49-F238E27FC236}">
                <a16:creationId xmlns:a16="http://schemas.microsoft.com/office/drawing/2014/main" id="{D8F076CE-2761-41C9-9F2F-DC41F4386E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8000" y="10482371"/>
            <a:ext cx="1098000" cy="1730356"/>
          </a:xfrm>
          <a:prstGeom prst="rect">
            <a:avLst/>
          </a:prstGeom>
        </p:spPr>
      </p:pic>
    </p:spTree>
    <p:extLst>
      <p:ext uri="{BB962C8B-B14F-4D97-AF65-F5344CB8AC3E}">
        <p14:creationId xmlns:p14="http://schemas.microsoft.com/office/powerpoint/2010/main" val="41476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ekst jednokolumnowy z punktore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pl-PL" dirty="0"/>
              <a:t>Wstaw tytuł</a:t>
            </a:r>
            <a:endParaRPr lang="en-US" dirty="0"/>
          </a:p>
        </p:txBody>
      </p:sp>
      <p:sp>
        <p:nvSpPr>
          <p:cNvPr id="3" name="Content Placeholder 2"/>
          <p:cNvSpPr>
            <a:spLocks noGrp="1"/>
          </p:cNvSpPr>
          <p:nvPr>
            <p:ph idx="1" hasCustomPrompt="1"/>
          </p:nvPr>
        </p:nvSpPr>
        <p:spPr/>
        <p:txBody>
          <a:bodyPr/>
          <a:lstStyle>
            <a:lvl1pPr>
              <a:defRPr/>
            </a:lvl1pPr>
            <a:lvl2pPr marL="1008000">
              <a:defRPr/>
            </a:lvl2pPr>
          </a:lstStyle>
          <a:p>
            <a:pPr lvl="0"/>
            <a:r>
              <a:rPr lang="pl-PL" dirty="0"/>
              <a:t>Wstaw tytuł</a:t>
            </a:r>
          </a:p>
          <a:p>
            <a:pPr lvl="1"/>
            <a:r>
              <a:rPr lang="pl-PL" dirty="0"/>
              <a:t>Drugi poziom</a:t>
            </a:r>
            <a:endParaRPr lang="en-US" dirty="0"/>
          </a:p>
        </p:txBody>
      </p:sp>
      <p:pic>
        <p:nvPicPr>
          <p:cNvPr id="5" name="Grafika 4">
            <a:extLst>
              <a:ext uri="{FF2B5EF4-FFF2-40B4-BE49-F238E27FC236}">
                <a16:creationId xmlns:a16="http://schemas.microsoft.com/office/drawing/2014/main" id="{BC7E6BFD-9C1B-4E9A-BE73-FBEE5B30AA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84188" y="11445650"/>
            <a:ext cx="1105200" cy="1741703"/>
          </a:xfrm>
          <a:prstGeom prst="rect">
            <a:avLst/>
          </a:prstGeom>
        </p:spPr>
      </p:pic>
    </p:spTree>
    <p:extLst>
      <p:ext uri="{BB962C8B-B14F-4D97-AF65-F5344CB8AC3E}">
        <p14:creationId xmlns:p14="http://schemas.microsoft.com/office/powerpoint/2010/main" val="427573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lajd z wykresam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6500" y="1763037"/>
            <a:ext cx="11107500" cy="1872000"/>
          </a:xfrm>
        </p:spPr>
        <p:txBody>
          <a:bodyPr/>
          <a:lstStyle>
            <a:lvl1pPr>
              <a:defRPr/>
            </a:lvl1pPr>
          </a:lstStyle>
          <a:p>
            <a:r>
              <a:rPr lang="pl-PL" dirty="0"/>
              <a:t>Wstaw tytuł </a:t>
            </a:r>
            <a:endParaRPr lang="en-US" dirty="0"/>
          </a:p>
        </p:txBody>
      </p:sp>
      <p:sp>
        <p:nvSpPr>
          <p:cNvPr id="3" name="Content Placeholder 2"/>
          <p:cNvSpPr>
            <a:spLocks noGrp="1"/>
          </p:cNvSpPr>
          <p:nvPr>
            <p:ph idx="1" hasCustomPrompt="1"/>
          </p:nvPr>
        </p:nvSpPr>
        <p:spPr>
          <a:xfrm>
            <a:off x="10096500" y="3713636"/>
            <a:ext cx="11107500" cy="8222400"/>
          </a:xfrm>
        </p:spPr>
        <p:txBody>
          <a:bodyPr/>
          <a:lstStyle>
            <a:lvl1pPr marL="0">
              <a:spcAft>
                <a:spcPts val="5400"/>
              </a:spcAft>
              <a:defRPr/>
            </a:lvl1pPr>
            <a:lvl2pPr marL="1008000">
              <a:spcAft>
                <a:spcPts val="2400"/>
              </a:spcAft>
              <a:defRPr/>
            </a:lvl2pPr>
          </a:lstStyle>
          <a:p>
            <a:pPr lvl="0"/>
            <a:r>
              <a:rPr lang="pl-PL" dirty="0"/>
              <a:t>Wstaw podtytuł </a:t>
            </a:r>
          </a:p>
          <a:p>
            <a:pPr lvl="1"/>
            <a:r>
              <a:rPr lang="pl-PL" dirty="0"/>
              <a:t>Drugi poziom</a:t>
            </a:r>
            <a:endParaRPr lang="en-US" dirty="0"/>
          </a:p>
        </p:txBody>
      </p:sp>
      <p:sp>
        <p:nvSpPr>
          <p:cNvPr id="5" name="Symbol zastępczy wykresu 4">
            <a:extLst>
              <a:ext uri="{FF2B5EF4-FFF2-40B4-BE49-F238E27FC236}">
                <a16:creationId xmlns:a16="http://schemas.microsoft.com/office/drawing/2014/main" id="{A41D8002-B6FC-461E-A651-CE33EF561DC1}"/>
              </a:ext>
            </a:extLst>
          </p:cNvPr>
          <p:cNvSpPr>
            <a:spLocks noGrp="1"/>
          </p:cNvSpPr>
          <p:nvPr>
            <p:ph type="chart" sz="quarter" idx="13"/>
          </p:nvPr>
        </p:nvSpPr>
        <p:spPr>
          <a:xfrm>
            <a:off x="2231999" y="1763714"/>
            <a:ext cx="7452000" cy="5518829"/>
          </a:xfrm>
        </p:spPr>
        <p:txBody>
          <a:bodyPr/>
          <a:lstStyle/>
          <a:p>
            <a:r>
              <a:rPr lang="pl-PL"/>
              <a:t>Kliknij ikonę, aby dodać wykres</a:t>
            </a:r>
            <a:endParaRPr lang="pl-PL" dirty="0"/>
          </a:p>
        </p:txBody>
      </p:sp>
      <p:sp>
        <p:nvSpPr>
          <p:cNvPr id="10" name="Symbol zastępczy wykresu 9">
            <a:extLst>
              <a:ext uri="{FF2B5EF4-FFF2-40B4-BE49-F238E27FC236}">
                <a16:creationId xmlns:a16="http://schemas.microsoft.com/office/drawing/2014/main" id="{1DCCADCE-9FA7-4F53-84F8-AF7859E8F143}"/>
              </a:ext>
            </a:extLst>
          </p:cNvPr>
          <p:cNvSpPr>
            <a:spLocks noGrp="1"/>
          </p:cNvSpPr>
          <p:nvPr>
            <p:ph type="chart" sz="quarter" idx="14"/>
          </p:nvPr>
        </p:nvSpPr>
        <p:spPr>
          <a:xfrm>
            <a:off x="2232000" y="7282544"/>
            <a:ext cx="7451725" cy="4653870"/>
          </a:xfrm>
        </p:spPr>
        <p:txBody>
          <a:bodyPr/>
          <a:lstStyle/>
          <a:p>
            <a:r>
              <a:rPr lang="pl-PL"/>
              <a:t>Kliknij ikonę, aby dodać wykres</a:t>
            </a:r>
          </a:p>
        </p:txBody>
      </p:sp>
      <p:pic>
        <p:nvPicPr>
          <p:cNvPr id="9" name="Grafika 8">
            <a:extLst>
              <a:ext uri="{FF2B5EF4-FFF2-40B4-BE49-F238E27FC236}">
                <a16:creationId xmlns:a16="http://schemas.microsoft.com/office/drawing/2014/main" id="{5A612AD6-7AD9-4D3E-8000-546AA68406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84188" y="11445650"/>
            <a:ext cx="1105200" cy="1741703"/>
          </a:xfrm>
          <a:prstGeom prst="rect">
            <a:avLst/>
          </a:prstGeom>
        </p:spPr>
      </p:pic>
    </p:spTree>
    <p:extLst>
      <p:ext uri="{BB962C8B-B14F-4D97-AF65-F5344CB8AC3E}">
        <p14:creationId xmlns:p14="http://schemas.microsoft.com/office/powerpoint/2010/main" val="154214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ajd ze zdjecie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6500" y="1763037"/>
            <a:ext cx="11107500" cy="1872000"/>
          </a:xfrm>
        </p:spPr>
        <p:txBody>
          <a:bodyPr/>
          <a:lstStyle>
            <a:lvl1pPr>
              <a:defRPr/>
            </a:lvl1pPr>
          </a:lstStyle>
          <a:p>
            <a:r>
              <a:rPr lang="pl-PL" dirty="0"/>
              <a:t>Wstaw tytuł</a:t>
            </a:r>
            <a:endParaRPr lang="en-US" dirty="0"/>
          </a:p>
        </p:txBody>
      </p:sp>
      <p:sp>
        <p:nvSpPr>
          <p:cNvPr id="3" name="Content Placeholder 2"/>
          <p:cNvSpPr>
            <a:spLocks noGrp="1"/>
          </p:cNvSpPr>
          <p:nvPr>
            <p:ph idx="1" hasCustomPrompt="1"/>
          </p:nvPr>
        </p:nvSpPr>
        <p:spPr>
          <a:xfrm>
            <a:off x="10096500" y="3981450"/>
            <a:ext cx="11107500" cy="7954586"/>
          </a:xfrm>
        </p:spPr>
        <p:txBody>
          <a:bodyPr/>
          <a:lstStyle>
            <a:lvl1pPr marL="0">
              <a:spcAft>
                <a:spcPts val="1800"/>
              </a:spcAft>
              <a:defRPr/>
            </a:lvl1pPr>
            <a:lvl2pPr marL="180000">
              <a:defRPr/>
            </a:lvl2pPr>
            <a:lvl3pPr indent="0">
              <a:lnSpc>
                <a:spcPts val="4200"/>
              </a:lnSpc>
              <a:spcAft>
                <a:spcPts val="5400"/>
              </a:spcAft>
              <a:defRPr sz="3200" baseline="0"/>
            </a:lvl3pPr>
          </a:lstStyle>
          <a:p>
            <a:pPr lvl="0"/>
            <a:r>
              <a:rPr lang="pl-PL" dirty="0"/>
              <a:t>Wstaw podtytuł</a:t>
            </a:r>
          </a:p>
          <a:p>
            <a:pPr lvl="2"/>
            <a:r>
              <a:rPr lang="pl-PL" dirty="0"/>
              <a:t>Drugi poziom</a:t>
            </a:r>
            <a:endParaRPr lang="en-US" dirty="0"/>
          </a:p>
        </p:txBody>
      </p:sp>
      <p:sp>
        <p:nvSpPr>
          <p:cNvPr id="9" name="Symbol zastępczy obrazu 8">
            <a:extLst>
              <a:ext uri="{FF2B5EF4-FFF2-40B4-BE49-F238E27FC236}">
                <a16:creationId xmlns:a16="http://schemas.microsoft.com/office/drawing/2014/main" id="{63ABD67E-59F8-4967-9BED-59B8D4DC2D8D}"/>
              </a:ext>
            </a:extLst>
          </p:cNvPr>
          <p:cNvSpPr>
            <a:spLocks noGrp="1"/>
          </p:cNvSpPr>
          <p:nvPr>
            <p:ph type="pic" sz="quarter" idx="13" hasCustomPrompt="1"/>
          </p:nvPr>
        </p:nvSpPr>
        <p:spPr>
          <a:xfrm>
            <a:off x="0" y="0"/>
            <a:ext cx="9086850" cy="11125200"/>
          </a:xfrm>
        </p:spPr>
        <p:txBody>
          <a:bodyPr anchor="ctr" anchorCtr="0"/>
          <a:lstStyle>
            <a:lvl1pPr algn="ctr">
              <a:defRPr/>
            </a:lvl1pPr>
          </a:lstStyle>
          <a:p>
            <a:r>
              <a:rPr lang="pl-PL" dirty="0"/>
              <a:t>Wstaw obraz</a:t>
            </a:r>
          </a:p>
        </p:txBody>
      </p:sp>
      <p:pic>
        <p:nvPicPr>
          <p:cNvPr id="6" name="Grafika 5">
            <a:extLst>
              <a:ext uri="{FF2B5EF4-FFF2-40B4-BE49-F238E27FC236}">
                <a16:creationId xmlns:a16="http://schemas.microsoft.com/office/drawing/2014/main" id="{D0DD94B4-92AA-42FA-8550-52BC5DEFFA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84188" y="11445650"/>
            <a:ext cx="1105200" cy="1741703"/>
          </a:xfrm>
          <a:prstGeom prst="rect">
            <a:avLst/>
          </a:prstGeom>
        </p:spPr>
      </p:pic>
    </p:spTree>
    <p:extLst>
      <p:ext uri="{BB962C8B-B14F-4D97-AF65-F5344CB8AC3E}">
        <p14:creationId xmlns:p14="http://schemas.microsoft.com/office/powerpoint/2010/main" val="70805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0" y="1763037"/>
            <a:ext cx="18036000" cy="1872000"/>
          </a:xfrm>
          <a:prstGeom prst="rect">
            <a:avLst/>
          </a:prstGeom>
        </p:spPr>
        <p:txBody>
          <a:bodyPr vert="horz" lIns="0" tIns="0" rIns="0" bIns="0" rtlCol="0" anchor="t" anchorCtr="0">
            <a:noAutofit/>
          </a:bodyPr>
          <a:lstStyle/>
          <a:p>
            <a:r>
              <a:rPr lang="pl-PL" dirty="0"/>
              <a:t>Kliknij, aby edytować styl</a:t>
            </a:r>
            <a:endParaRPr lang="en-US" dirty="0"/>
          </a:p>
        </p:txBody>
      </p:sp>
      <p:sp>
        <p:nvSpPr>
          <p:cNvPr id="3" name="Text Placeholder 2"/>
          <p:cNvSpPr>
            <a:spLocks noGrp="1"/>
          </p:cNvSpPr>
          <p:nvPr>
            <p:ph type="body" idx="1"/>
          </p:nvPr>
        </p:nvSpPr>
        <p:spPr>
          <a:xfrm>
            <a:off x="3168000" y="3713636"/>
            <a:ext cx="18036000" cy="8222400"/>
          </a:xfrm>
          <a:prstGeom prst="rect">
            <a:avLst/>
          </a:prstGeom>
        </p:spPr>
        <p:txBody>
          <a:bodyPr vert="horz" lIns="0" tIns="0" rIns="0" bIns="0" rtlCol="0">
            <a:normAutofit/>
          </a:bodyPr>
          <a:lstStyle/>
          <a:p>
            <a:pPr lvl="0"/>
            <a:r>
              <a:rPr lang="pl-PL" dirty="0"/>
              <a:t>Kliknij, aby edytować style wzorca tekstu</a:t>
            </a:r>
          </a:p>
          <a:p>
            <a:pPr lvl="1"/>
            <a:r>
              <a:rPr lang="pl-PL" dirty="0"/>
              <a:t>Lorem poziom</a:t>
            </a:r>
          </a:p>
          <a:p>
            <a:pPr lvl="2"/>
            <a:r>
              <a:rPr lang="pl-PL" dirty="0"/>
              <a:t>Drugi poziom</a:t>
            </a:r>
          </a:p>
          <a:p>
            <a:pPr lvl="3"/>
            <a:r>
              <a:rPr lang="pl-PL" dirty="0"/>
              <a:t>Trzeci poziom</a:t>
            </a:r>
          </a:p>
          <a:p>
            <a:pPr lvl="4"/>
            <a:r>
              <a:rPr lang="pl-PL" dirty="0"/>
              <a:t>Czwarty poziom</a:t>
            </a:r>
            <a:endParaRPr lang="en-US" dirty="0"/>
          </a:p>
        </p:txBody>
      </p:sp>
      <p:pic>
        <p:nvPicPr>
          <p:cNvPr id="7" name="Grafika 6">
            <a:extLst>
              <a:ext uri="{FF2B5EF4-FFF2-40B4-BE49-F238E27FC236}">
                <a16:creationId xmlns:a16="http://schemas.microsoft.com/office/drawing/2014/main" id="{7FC31F5A-A851-4CA6-A9E4-C59E3908AAE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12034865"/>
            <a:ext cx="1461600" cy="806399"/>
          </a:xfrm>
          <a:prstGeom prst="rect">
            <a:avLst/>
          </a:prstGeom>
        </p:spPr>
      </p:pic>
      <p:sp>
        <p:nvSpPr>
          <p:cNvPr id="8" name="Slide Number Placeholder 5">
            <a:extLst>
              <a:ext uri="{FF2B5EF4-FFF2-40B4-BE49-F238E27FC236}">
                <a16:creationId xmlns:a16="http://schemas.microsoft.com/office/drawing/2014/main" id="{F23C6B6D-FD2C-4B50-A535-EE72040C78CD}"/>
              </a:ext>
            </a:extLst>
          </p:cNvPr>
          <p:cNvSpPr txBox="1">
            <a:spLocks/>
          </p:cNvSpPr>
          <p:nvPr userDrawn="1"/>
        </p:nvSpPr>
        <p:spPr>
          <a:xfrm>
            <a:off x="0" y="12036363"/>
            <a:ext cx="1323164" cy="730250"/>
          </a:xfrm>
          <a:prstGeom prst="rect">
            <a:avLst/>
          </a:prstGeom>
        </p:spPr>
        <p:txBody>
          <a:bodyPr/>
          <a:lstStyle>
            <a:defPPr>
              <a:defRPr lang="en-US"/>
            </a:defPPr>
            <a:lvl1pPr marL="0" algn="l" defTabSz="457200" rtl="0" eaLnBrk="1" latinLnBrk="0" hangingPunct="1">
              <a:defRPr sz="44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191471-A67A-43CF-92D3-27AEB9FAF2B5}" type="slidenum">
              <a:rPr lang="pl-PL" smtClean="0">
                <a:solidFill>
                  <a:schemeClr val="tx2"/>
                </a:solidFill>
              </a:rPr>
              <a:pPr algn="r"/>
              <a:t>‹#›</a:t>
            </a:fld>
            <a:endParaRPr lang="pl-PL" dirty="0">
              <a:solidFill>
                <a:schemeClr val="tx2"/>
              </a:solidFill>
            </a:endParaRPr>
          </a:p>
        </p:txBody>
      </p:sp>
    </p:spTree>
    <p:extLst>
      <p:ext uri="{BB962C8B-B14F-4D97-AF65-F5344CB8AC3E}">
        <p14:creationId xmlns:p14="http://schemas.microsoft.com/office/powerpoint/2010/main" val="31916750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Lst>
  <p:txStyles>
    <p:title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p:titleStyle>
    <p:bodyStyle>
      <a:lvl1pPr marL="0" indent="0" algn="l" defTabSz="1828800" rtl="0" eaLnBrk="1" latinLnBrk="0" hangingPunct="1">
        <a:lnSpc>
          <a:spcPts val="4300"/>
        </a:lnSpc>
        <a:spcBef>
          <a:spcPts val="0"/>
        </a:spcBef>
        <a:spcAft>
          <a:spcPts val="3000"/>
        </a:spcAft>
        <a:buFontTx/>
        <a:buNone/>
        <a:defRPr sz="3600" b="1" kern="1200">
          <a:solidFill>
            <a:schemeClr val="tx1"/>
          </a:solidFill>
          <a:latin typeface="+mj-lt"/>
          <a:ea typeface="+mn-ea"/>
          <a:cs typeface="+mn-cs"/>
        </a:defRPr>
      </a:lvl1pPr>
      <a:lvl2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l"/>
        <a:defRPr sz="3200" kern="1200">
          <a:solidFill>
            <a:schemeClr val="bg2"/>
          </a:solidFill>
          <a:latin typeface="+mj-lt"/>
          <a:ea typeface="+mn-ea"/>
          <a:cs typeface="+mn-cs"/>
        </a:defRPr>
      </a:lvl2pPr>
      <a:lvl3pPr marL="0" indent="0" algn="l" defTabSz="1828800" rtl="0" eaLnBrk="1" latinLnBrk="0" hangingPunct="1">
        <a:lnSpc>
          <a:spcPts val="3800"/>
        </a:lnSpc>
        <a:spcBef>
          <a:spcPts val="0"/>
        </a:spcBef>
        <a:spcAft>
          <a:spcPts val="5400"/>
        </a:spcAft>
        <a:buFont typeface="Arial" panose="020B0604020202020204" pitchFamily="34" charset="0"/>
        <a:buNone/>
        <a:defRPr sz="3200" kern="1200" baseline="0">
          <a:solidFill>
            <a:schemeClr val="bg2"/>
          </a:solidFill>
          <a:latin typeface="+mn-lt"/>
          <a:ea typeface="+mn-ea"/>
          <a:cs typeface="+mn-cs"/>
        </a:defRPr>
      </a:lvl3pPr>
      <a:lvl4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
        <a:defRPr sz="3200" kern="1200">
          <a:solidFill>
            <a:schemeClr val="bg2"/>
          </a:solidFill>
          <a:latin typeface="Verdana" panose="020B0604030504040204" pitchFamily="34" charset="0"/>
          <a:ea typeface="Verdana" panose="020B0604030504040204" pitchFamily="34" charset="0"/>
          <a:cs typeface="+mn-cs"/>
        </a:defRPr>
      </a:lvl4pPr>
      <a:lvl5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
        <a:defRPr sz="3200" kern="1200">
          <a:solidFill>
            <a:schemeClr val="bg2"/>
          </a:solidFill>
          <a:latin typeface="+mj-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emf"/><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3.xml"/><Relationship Id="rId5" Type="http://schemas.openxmlformats.org/officeDocument/2006/relationships/image" Target="../media/image29.emf"/><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476CAC54-B5F5-4AA8-8593-BE3ACB049E0A}"/>
              </a:ext>
            </a:extLst>
          </p:cNvPr>
          <p:cNvSpPr>
            <a:spLocks noGrp="1"/>
          </p:cNvSpPr>
          <p:nvPr>
            <p:ph type="subTitle" idx="1"/>
          </p:nvPr>
        </p:nvSpPr>
        <p:spPr>
          <a:xfrm>
            <a:off x="5712792" y="7065034"/>
            <a:ext cx="12618340" cy="2356863"/>
          </a:xfrm>
        </p:spPr>
        <p:txBody>
          <a:bodyPr>
            <a:normAutofit/>
          </a:bodyPr>
          <a:lstStyle/>
          <a:p>
            <a:pPr algn="ctr"/>
            <a:r>
              <a:rPr lang="en-US" sz="6600" dirty="0">
                <a:solidFill>
                  <a:schemeClr val="tx1">
                    <a:lumMod val="75000"/>
                  </a:schemeClr>
                </a:solidFill>
              </a:rPr>
              <a:t>LEAD SLAGS CLEANING</a:t>
            </a:r>
            <a:endParaRPr lang="pl-PL" sz="6600" dirty="0">
              <a:solidFill>
                <a:schemeClr val="tx1">
                  <a:lumMod val="75000"/>
                </a:schemeClr>
              </a:solidFill>
            </a:endParaRPr>
          </a:p>
          <a:p>
            <a:pPr algn="ctr"/>
            <a:r>
              <a:rPr lang="en-US" sz="6600" dirty="0">
                <a:solidFill>
                  <a:schemeClr val="tx1">
                    <a:lumMod val="75000"/>
                  </a:schemeClr>
                </a:solidFill>
              </a:rPr>
              <a:t>IN A PILOT TSL FURNACE</a:t>
            </a:r>
            <a:endParaRPr lang="en-GB" sz="6600" dirty="0">
              <a:solidFill>
                <a:schemeClr val="tx1">
                  <a:lumMod val="75000"/>
                </a:schemeClr>
              </a:solidFill>
            </a:endParaRPr>
          </a:p>
        </p:txBody>
      </p:sp>
      <p:sp>
        <p:nvSpPr>
          <p:cNvPr id="3" name="Symbol zastępczy tekstu 2">
            <a:extLst>
              <a:ext uri="{FF2B5EF4-FFF2-40B4-BE49-F238E27FC236}">
                <a16:creationId xmlns:a16="http://schemas.microsoft.com/office/drawing/2014/main" id="{5D11208C-5385-4466-B706-2B41CBC3F09B}"/>
              </a:ext>
            </a:extLst>
          </p:cNvPr>
          <p:cNvSpPr>
            <a:spLocks noGrp="1"/>
          </p:cNvSpPr>
          <p:nvPr>
            <p:ph type="body" sz="quarter" idx="13"/>
          </p:nvPr>
        </p:nvSpPr>
        <p:spPr>
          <a:xfrm>
            <a:off x="1345721" y="10230790"/>
            <a:ext cx="17891185" cy="1206278"/>
          </a:xfrm>
        </p:spPr>
        <p:txBody>
          <a:bodyPr>
            <a:noAutofit/>
          </a:bodyPr>
          <a:lstStyle/>
          <a:p>
            <a:r>
              <a:rPr lang="pl-PL" sz="4000" u="sng" dirty="0">
                <a:latin typeface="+mn-lt"/>
              </a:rPr>
              <a:t>Ryszard PRAJSNAR</a:t>
            </a:r>
            <a:r>
              <a:rPr lang="pl-PL" sz="4000" dirty="0">
                <a:latin typeface="+mn-lt"/>
              </a:rPr>
              <a:t>, Katarzyna KLEJNOWSKA, Grzegorz KRAWIEC, Andrzej CYBULSKI, Rafał MICHALSKI, Sebastian KULAWIK, Witold KURYLAK</a:t>
            </a:r>
          </a:p>
        </p:txBody>
      </p:sp>
      <p:sp>
        <p:nvSpPr>
          <p:cNvPr id="4" name="pole tekstowe 4">
            <a:extLst>
              <a:ext uri="{FF2B5EF4-FFF2-40B4-BE49-F238E27FC236}">
                <a16:creationId xmlns:a16="http://schemas.microsoft.com/office/drawing/2014/main" id="{B64649A6-B0BA-4E9F-BADA-A627DB4C54E0}"/>
              </a:ext>
            </a:extLst>
          </p:cNvPr>
          <p:cNvSpPr txBox="1">
            <a:spLocks noChangeArrowheads="1"/>
          </p:cNvSpPr>
          <p:nvPr/>
        </p:nvSpPr>
        <p:spPr bwMode="auto">
          <a:xfrm>
            <a:off x="2797064" y="11747620"/>
            <a:ext cx="205460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800" b="1" dirty="0">
                <a:solidFill>
                  <a:schemeClr val="tx2">
                    <a:lumMod val="75000"/>
                  </a:schemeClr>
                </a:solidFill>
              </a:rPr>
              <a:t>7</a:t>
            </a:r>
            <a:r>
              <a:rPr lang="pl-PL" sz="4800" b="1" baseline="30000" dirty="0">
                <a:solidFill>
                  <a:schemeClr val="tx2">
                    <a:lumMod val="75000"/>
                  </a:schemeClr>
                </a:solidFill>
              </a:rPr>
              <a:t>TH</a:t>
            </a:r>
            <a:r>
              <a:rPr lang="en-US" sz="4800" b="1" dirty="0">
                <a:solidFill>
                  <a:schemeClr val="tx2">
                    <a:lumMod val="75000"/>
                  </a:schemeClr>
                </a:solidFill>
              </a:rPr>
              <a:t> </a:t>
            </a:r>
            <a:r>
              <a:rPr lang="pl-PL" sz="4800" b="1" dirty="0">
                <a:solidFill>
                  <a:schemeClr val="tx2">
                    <a:lumMod val="75000"/>
                  </a:schemeClr>
                </a:solidFill>
              </a:rPr>
              <a:t>INTERNATIONAL SLAG VALORISATION SYMPOSIUM – VIRTUAL CONFERENCE</a:t>
            </a:r>
          </a:p>
          <a:p>
            <a:pPr algn="ctr">
              <a:defRPr/>
            </a:pPr>
            <a:r>
              <a:rPr lang="pl-PL" sz="4800" b="1" dirty="0">
                <a:solidFill>
                  <a:schemeClr val="tx2">
                    <a:lumMod val="75000"/>
                  </a:schemeClr>
                </a:solidFill>
              </a:rPr>
              <a:t>27-29 APRIL </a:t>
            </a:r>
            <a:r>
              <a:rPr lang="en-GB" sz="4800" b="1" dirty="0">
                <a:solidFill>
                  <a:schemeClr val="tx2">
                    <a:lumMod val="75000"/>
                  </a:schemeClr>
                </a:solidFill>
              </a:rPr>
              <a:t>20</a:t>
            </a:r>
            <a:r>
              <a:rPr lang="pl-PL" sz="4800" b="1" dirty="0">
                <a:solidFill>
                  <a:schemeClr val="tx2">
                    <a:lumMod val="75000"/>
                  </a:schemeClr>
                </a:solidFill>
              </a:rPr>
              <a:t>21</a:t>
            </a:r>
            <a:endParaRPr lang="en-GB" sz="4800" b="1" dirty="0">
              <a:solidFill>
                <a:schemeClr val="tx2">
                  <a:lumMod val="75000"/>
                </a:schemeClr>
              </a:solidFill>
            </a:endParaRPr>
          </a:p>
        </p:txBody>
      </p:sp>
    </p:spTree>
    <p:extLst>
      <p:ext uri="{BB962C8B-B14F-4D97-AF65-F5344CB8AC3E}">
        <p14:creationId xmlns:p14="http://schemas.microsoft.com/office/powerpoint/2010/main" val="48560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50" y="1024211"/>
            <a:ext cx="19818294"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1419939" y="2323028"/>
            <a:ext cx="21267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pl-PL" altLang="pl-PL" sz="3600" dirty="0" err="1">
                <a:solidFill>
                  <a:schemeClr val="bg2"/>
                </a:solidFill>
                <a:latin typeface="Tahoma" panose="020B0604030504040204" pitchFamily="34" charset="0"/>
                <a:ea typeface="Tahoma" panose="020B0604030504040204" pitchFamily="34" charset="0"/>
                <a:cs typeface="Tahoma" panose="020B0604030504040204" pitchFamily="34" charset="0"/>
              </a:rPr>
              <a:t>Metals</a:t>
            </a:r>
            <a:r>
              <a:rPr lang="pl-PL"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content in slag during smelting and reduction of the slag </a:t>
            </a:r>
            <a:r>
              <a:rPr lang="pl-PL"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B </a:t>
            </a:r>
            <a:r>
              <a:rPr lang="en-US"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in TSL furnace. Trial </a:t>
            </a:r>
            <a:r>
              <a:rPr lang="pl-PL"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8</a:t>
            </a:r>
            <a:endParaRPr lang="en-GB" altLang="pl-PL" sz="3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raz 3">
            <a:extLst>
              <a:ext uri="{FF2B5EF4-FFF2-40B4-BE49-F238E27FC236}">
                <a16:creationId xmlns:a16="http://schemas.microsoft.com/office/drawing/2014/main" id="{CFB8552E-595D-4E27-8153-174E5B32092B}"/>
              </a:ext>
            </a:extLst>
          </p:cNvPr>
          <p:cNvPicPr>
            <a:picLocks noChangeAspect="1"/>
          </p:cNvPicPr>
          <p:nvPr/>
        </p:nvPicPr>
        <p:blipFill>
          <a:blip r:embed="rId2"/>
          <a:stretch>
            <a:fillRect/>
          </a:stretch>
        </p:blipFill>
        <p:spPr>
          <a:xfrm>
            <a:off x="504151" y="3756173"/>
            <a:ext cx="9174688" cy="4128370"/>
          </a:xfrm>
          <a:prstGeom prst="rect">
            <a:avLst/>
          </a:prstGeom>
        </p:spPr>
      </p:pic>
      <p:pic>
        <p:nvPicPr>
          <p:cNvPr id="5" name="Obraz 4">
            <a:extLst>
              <a:ext uri="{FF2B5EF4-FFF2-40B4-BE49-F238E27FC236}">
                <a16:creationId xmlns:a16="http://schemas.microsoft.com/office/drawing/2014/main" id="{9B62DA99-588C-444E-8B02-589C4E281EB2}"/>
              </a:ext>
            </a:extLst>
          </p:cNvPr>
          <p:cNvPicPr>
            <a:picLocks noChangeAspect="1"/>
          </p:cNvPicPr>
          <p:nvPr/>
        </p:nvPicPr>
        <p:blipFill>
          <a:blip r:embed="rId3"/>
          <a:stretch>
            <a:fillRect/>
          </a:stretch>
        </p:blipFill>
        <p:spPr>
          <a:xfrm>
            <a:off x="10028639" y="3756173"/>
            <a:ext cx="12538064" cy="7233880"/>
          </a:xfrm>
          <a:prstGeom prst="rect">
            <a:avLst/>
          </a:prstGeom>
        </p:spPr>
      </p:pic>
    </p:spTree>
    <p:extLst>
      <p:ext uri="{BB962C8B-B14F-4D97-AF65-F5344CB8AC3E}">
        <p14:creationId xmlns:p14="http://schemas.microsoft.com/office/powerpoint/2010/main" val="59670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50" y="1024211"/>
            <a:ext cx="19818294"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1419939" y="2323028"/>
            <a:ext cx="21267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pl-PL" altLang="pl-PL" sz="3600" dirty="0" err="1">
                <a:solidFill>
                  <a:schemeClr val="bg2"/>
                </a:solidFill>
                <a:latin typeface="Tahoma" panose="020B0604030504040204" pitchFamily="34" charset="0"/>
                <a:ea typeface="Tahoma" panose="020B0604030504040204" pitchFamily="34" charset="0"/>
                <a:cs typeface="Tahoma" panose="020B0604030504040204" pitchFamily="34" charset="0"/>
              </a:rPr>
              <a:t>Metals</a:t>
            </a:r>
            <a:r>
              <a:rPr lang="pl-PL"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content in slag during smelting and reduction of the slag </a:t>
            </a:r>
            <a:r>
              <a:rPr lang="pl-PL"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C </a:t>
            </a:r>
            <a:r>
              <a:rPr lang="en-US"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in TSL furnace. Trial </a:t>
            </a:r>
            <a:r>
              <a:rPr lang="pl-PL"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7</a:t>
            </a:r>
            <a:endParaRPr lang="en-GB" altLang="pl-PL" sz="3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B3C484D4-95A3-4DD8-A41A-3E769973A66C}"/>
              </a:ext>
            </a:extLst>
          </p:cNvPr>
          <p:cNvPicPr>
            <a:picLocks noChangeAspect="1"/>
          </p:cNvPicPr>
          <p:nvPr/>
        </p:nvPicPr>
        <p:blipFill>
          <a:blip r:embed="rId2"/>
          <a:stretch>
            <a:fillRect/>
          </a:stretch>
        </p:blipFill>
        <p:spPr>
          <a:xfrm>
            <a:off x="811691" y="3756171"/>
            <a:ext cx="8608354" cy="5750138"/>
          </a:xfrm>
          <a:prstGeom prst="rect">
            <a:avLst/>
          </a:prstGeom>
        </p:spPr>
      </p:pic>
      <p:pic>
        <p:nvPicPr>
          <p:cNvPr id="9" name="Obraz 8">
            <a:extLst>
              <a:ext uri="{FF2B5EF4-FFF2-40B4-BE49-F238E27FC236}">
                <a16:creationId xmlns:a16="http://schemas.microsoft.com/office/drawing/2014/main" id="{A5B68672-A032-4BEB-AE7F-9031D5F5ACF2}"/>
              </a:ext>
            </a:extLst>
          </p:cNvPr>
          <p:cNvPicPr>
            <a:picLocks noChangeAspect="1"/>
          </p:cNvPicPr>
          <p:nvPr/>
        </p:nvPicPr>
        <p:blipFill>
          <a:blip r:embed="rId3"/>
          <a:stretch>
            <a:fillRect/>
          </a:stretch>
        </p:blipFill>
        <p:spPr>
          <a:xfrm>
            <a:off x="9649075" y="3756171"/>
            <a:ext cx="13038397" cy="7320146"/>
          </a:xfrm>
          <a:prstGeom prst="rect">
            <a:avLst/>
          </a:prstGeom>
        </p:spPr>
      </p:pic>
    </p:spTree>
    <p:extLst>
      <p:ext uri="{BB962C8B-B14F-4D97-AF65-F5344CB8AC3E}">
        <p14:creationId xmlns:p14="http://schemas.microsoft.com/office/powerpoint/2010/main" val="244194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50" y="1024211"/>
            <a:ext cx="19818294"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1419939" y="2133247"/>
            <a:ext cx="213020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The products of lead slag cleaning in</a:t>
            </a:r>
            <a:r>
              <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a pilot TSL furnace include the recovered metals like Zn-Pb dust and copper matte as well as an inert silicate slag. </a:t>
            </a:r>
          </a:p>
        </p:txBody>
      </p:sp>
      <p:sp>
        <p:nvSpPr>
          <p:cNvPr id="5" name="Text Box 4">
            <a:extLst>
              <a:ext uri="{FF2B5EF4-FFF2-40B4-BE49-F238E27FC236}">
                <a16:creationId xmlns:a16="http://schemas.microsoft.com/office/drawing/2014/main" id="{1B6BB01E-D212-4A86-ACDB-81F713DBC45A}"/>
              </a:ext>
            </a:extLst>
          </p:cNvPr>
          <p:cNvSpPr txBox="1">
            <a:spLocks noChangeArrowheads="1"/>
          </p:cNvSpPr>
          <p:nvPr/>
        </p:nvSpPr>
        <p:spPr bwMode="auto">
          <a:xfrm>
            <a:off x="2668166" y="3946391"/>
            <a:ext cx="149064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300"/>
              </a:spcBef>
            </a:pPr>
            <a:r>
              <a:rPr lang="en-GB" altLang="pl-PL" sz="4400" dirty="0">
                <a:solidFill>
                  <a:schemeClr val="bg2"/>
                </a:solidFill>
                <a:latin typeface="Arial" charset="0"/>
              </a:rPr>
              <a:t>Chemical composition of the cleaned slags [wt.-%]</a:t>
            </a:r>
          </a:p>
        </p:txBody>
      </p:sp>
      <p:pic>
        <p:nvPicPr>
          <p:cNvPr id="4" name="Obraz 3">
            <a:extLst>
              <a:ext uri="{FF2B5EF4-FFF2-40B4-BE49-F238E27FC236}">
                <a16:creationId xmlns:a16="http://schemas.microsoft.com/office/drawing/2014/main" id="{806AB372-EAF9-43DE-8FCC-2E301ED8C71B}"/>
              </a:ext>
            </a:extLst>
          </p:cNvPr>
          <p:cNvPicPr>
            <a:picLocks noChangeAspect="1"/>
          </p:cNvPicPr>
          <p:nvPr/>
        </p:nvPicPr>
        <p:blipFill>
          <a:blip r:embed="rId2"/>
          <a:stretch>
            <a:fillRect/>
          </a:stretch>
        </p:blipFill>
        <p:spPr>
          <a:xfrm>
            <a:off x="1419939" y="4715832"/>
            <a:ext cx="19818294" cy="2513399"/>
          </a:xfrm>
          <a:prstGeom prst="rect">
            <a:avLst/>
          </a:prstGeom>
        </p:spPr>
      </p:pic>
      <p:sp>
        <p:nvSpPr>
          <p:cNvPr id="10" name="Text Box 4">
            <a:extLst>
              <a:ext uri="{FF2B5EF4-FFF2-40B4-BE49-F238E27FC236}">
                <a16:creationId xmlns:a16="http://schemas.microsoft.com/office/drawing/2014/main" id="{63CDED25-D782-4783-BC2C-A3372C7BA97D}"/>
              </a:ext>
            </a:extLst>
          </p:cNvPr>
          <p:cNvSpPr txBox="1">
            <a:spLocks noChangeArrowheads="1"/>
          </p:cNvSpPr>
          <p:nvPr/>
        </p:nvSpPr>
        <p:spPr bwMode="auto">
          <a:xfrm>
            <a:off x="1332237" y="7475452"/>
            <a:ext cx="1999369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The final content of </a:t>
            </a:r>
            <a:r>
              <a:rPr lang="pl-PL"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non-</a:t>
            </a:r>
            <a:r>
              <a:rPr lang="pl-PL" altLang="pl-PL" sz="4400" dirty="0" err="1">
                <a:solidFill>
                  <a:schemeClr val="bg2"/>
                </a:solidFill>
                <a:latin typeface="Tahoma" panose="020B0604030504040204" pitchFamily="34" charset="0"/>
                <a:ea typeface="Tahoma" panose="020B0604030504040204" pitchFamily="34" charset="0"/>
                <a:cs typeface="Tahoma" panose="020B0604030504040204" pitchFamily="34" charset="0"/>
              </a:rPr>
              <a:t>ferrous</a:t>
            </a: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 metals in the slag decreased with increasing process temperature, addition of the reducer and the reduction time, and, during the most successful tests, reached the values of (wt.-%): &lt;0.1 % Pb, &lt;0.01 % As, 0.01-0.1 % Sb, 0.02-0.2 % Sn, 0.1-0.6 % Zn. </a:t>
            </a:r>
            <a:endParaRPr lang="pl-PL" altLang="pl-PL" sz="44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pic>
        <p:nvPicPr>
          <p:cNvPr id="11" name="Obraz 10">
            <a:extLst>
              <a:ext uri="{FF2B5EF4-FFF2-40B4-BE49-F238E27FC236}">
                <a16:creationId xmlns:a16="http://schemas.microsoft.com/office/drawing/2014/main" id="{83B95C65-002D-4383-B424-A00539E10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41" y="10418477"/>
            <a:ext cx="3913617" cy="2935214"/>
          </a:xfrm>
          <a:prstGeom prst="rect">
            <a:avLst/>
          </a:prstGeom>
        </p:spPr>
      </p:pic>
      <p:pic>
        <p:nvPicPr>
          <p:cNvPr id="12" name="Picture 2" descr="C:\Stos\KIC_SlagVal\WP3\FOTO\BAT_Z9.JPG">
            <a:extLst>
              <a:ext uri="{FF2B5EF4-FFF2-40B4-BE49-F238E27FC236}">
                <a16:creationId xmlns:a16="http://schemas.microsoft.com/office/drawing/2014/main" id="{A0506343-38DA-46B3-ACF1-D7DDD3ED99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007" y="10418477"/>
            <a:ext cx="3913618" cy="2935214"/>
          </a:xfrm>
          <a:prstGeom prst="rect">
            <a:avLst/>
          </a:prstGeom>
          <a:noFill/>
          <a:extLst>
            <a:ext uri="{909E8E84-426E-40DD-AFC4-6F175D3DCCD1}">
              <a14:hiddenFill xmlns:a14="http://schemas.microsoft.com/office/drawing/2010/main">
                <a:solidFill>
                  <a:srgbClr val="FFFFFF"/>
                </a:solidFill>
              </a14:hiddenFill>
            </a:ext>
          </a:extLst>
        </p:spPr>
      </p:pic>
      <p:pic>
        <p:nvPicPr>
          <p:cNvPr id="13" name="Obraz 12">
            <a:extLst>
              <a:ext uri="{FF2B5EF4-FFF2-40B4-BE49-F238E27FC236}">
                <a16:creationId xmlns:a16="http://schemas.microsoft.com/office/drawing/2014/main" id="{505AC720-A770-4913-A520-11DF33AAD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4974" y="10418476"/>
            <a:ext cx="3913615" cy="2935213"/>
          </a:xfrm>
          <a:prstGeom prst="rect">
            <a:avLst/>
          </a:prstGeom>
        </p:spPr>
      </p:pic>
      <p:sp>
        <p:nvSpPr>
          <p:cNvPr id="14" name="Text Box 4">
            <a:extLst>
              <a:ext uri="{FF2B5EF4-FFF2-40B4-BE49-F238E27FC236}">
                <a16:creationId xmlns:a16="http://schemas.microsoft.com/office/drawing/2014/main" id="{8156F3F8-FE86-4087-9FD8-DE73CC624033}"/>
              </a:ext>
            </a:extLst>
          </p:cNvPr>
          <p:cNvSpPr txBox="1">
            <a:spLocks noChangeArrowheads="1"/>
          </p:cNvSpPr>
          <p:nvPr/>
        </p:nvSpPr>
        <p:spPr bwMode="auto">
          <a:xfrm>
            <a:off x="14607938" y="11756112"/>
            <a:ext cx="4853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3600" dirty="0">
                <a:solidFill>
                  <a:schemeClr val="bg2"/>
                </a:solidFill>
                <a:latin typeface="Arial" charset="0"/>
              </a:rPr>
              <a:t>Cleaned silicate slag</a:t>
            </a:r>
          </a:p>
        </p:txBody>
      </p:sp>
      <p:sp>
        <p:nvSpPr>
          <p:cNvPr id="15" name="Text Box 4">
            <a:extLst>
              <a:ext uri="{FF2B5EF4-FFF2-40B4-BE49-F238E27FC236}">
                <a16:creationId xmlns:a16="http://schemas.microsoft.com/office/drawing/2014/main" id="{F5407319-957E-4743-A132-D5A8DB34BF54}"/>
              </a:ext>
            </a:extLst>
          </p:cNvPr>
          <p:cNvSpPr txBox="1">
            <a:spLocks noChangeArrowheads="1"/>
          </p:cNvSpPr>
          <p:nvPr/>
        </p:nvSpPr>
        <p:spPr bwMode="auto">
          <a:xfrm>
            <a:off x="4365335" y="12768914"/>
            <a:ext cx="1457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3200" dirty="0">
                <a:solidFill>
                  <a:schemeClr val="bg2"/>
                </a:solidFill>
                <a:latin typeface="Arial" charset="0"/>
              </a:rPr>
              <a:t>Slag A</a:t>
            </a:r>
          </a:p>
        </p:txBody>
      </p:sp>
      <p:sp>
        <p:nvSpPr>
          <p:cNvPr id="17" name="Text Box 4">
            <a:extLst>
              <a:ext uri="{FF2B5EF4-FFF2-40B4-BE49-F238E27FC236}">
                <a16:creationId xmlns:a16="http://schemas.microsoft.com/office/drawing/2014/main" id="{8F8EF3AC-0BD8-408F-9703-401F572417F0}"/>
              </a:ext>
            </a:extLst>
          </p:cNvPr>
          <p:cNvSpPr txBox="1">
            <a:spLocks noChangeArrowheads="1"/>
          </p:cNvSpPr>
          <p:nvPr/>
        </p:nvSpPr>
        <p:spPr bwMode="auto">
          <a:xfrm>
            <a:off x="8664064" y="12789618"/>
            <a:ext cx="1457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3200" dirty="0">
                <a:solidFill>
                  <a:schemeClr val="bg2"/>
                </a:solidFill>
                <a:latin typeface="Arial" charset="0"/>
              </a:rPr>
              <a:t>Slag B</a:t>
            </a:r>
          </a:p>
        </p:txBody>
      </p:sp>
      <p:sp>
        <p:nvSpPr>
          <p:cNvPr id="18" name="Text Box 4">
            <a:extLst>
              <a:ext uri="{FF2B5EF4-FFF2-40B4-BE49-F238E27FC236}">
                <a16:creationId xmlns:a16="http://schemas.microsoft.com/office/drawing/2014/main" id="{234392E3-8932-407B-95AA-4C0D7EFB552D}"/>
              </a:ext>
            </a:extLst>
          </p:cNvPr>
          <p:cNvSpPr txBox="1">
            <a:spLocks noChangeArrowheads="1"/>
          </p:cNvSpPr>
          <p:nvPr/>
        </p:nvSpPr>
        <p:spPr bwMode="auto">
          <a:xfrm>
            <a:off x="12831266" y="12789618"/>
            <a:ext cx="1457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3200" dirty="0">
                <a:solidFill>
                  <a:schemeClr val="bg2"/>
                </a:solidFill>
                <a:latin typeface="Arial" charset="0"/>
              </a:rPr>
              <a:t>Slag C</a:t>
            </a:r>
          </a:p>
        </p:txBody>
      </p:sp>
    </p:spTree>
    <p:extLst>
      <p:ext uri="{BB962C8B-B14F-4D97-AF65-F5344CB8AC3E}">
        <p14:creationId xmlns:p14="http://schemas.microsoft.com/office/powerpoint/2010/main" val="429156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4623758" y="1024211"/>
            <a:ext cx="12456544"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5" name="Text Box 4">
            <a:extLst>
              <a:ext uri="{FF2B5EF4-FFF2-40B4-BE49-F238E27FC236}">
                <a16:creationId xmlns:a16="http://schemas.microsoft.com/office/drawing/2014/main" id="{1B6BB01E-D212-4A86-ACDB-81F713DBC45A}"/>
              </a:ext>
            </a:extLst>
          </p:cNvPr>
          <p:cNvSpPr txBox="1">
            <a:spLocks noChangeArrowheads="1"/>
          </p:cNvSpPr>
          <p:nvPr/>
        </p:nvSpPr>
        <p:spPr bwMode="auto">
          <a:xfrm>
            <a:off x="2602400" y="5098012"/>
            <a:ext cx="149064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300"/>
              </a:spcBef>
            </a:pPr>
            <a:r>
              <a:rPr lang="en-GB" altLang="pl-PL" sz="4400" dirty="0">
                <a:solidFill>
                  <a:schemeClr val="bg2"/>
                </a:solidFill>
                <a:latin typeface="Arial" charset="0"/>
              </a:rPr>
              <a:t>Chemical composition of the dust [wt.-%]</a:t>
            </a:r>
          </a:p>
        </p:txBody>
      </p:sp>
      <p:sp>
        <p:nvSpPr>
          <p:cNvPr id="10" name="Text Box 4">
            <a:extLst>
              <a:ext uri="{FF2B5EF4-FFF2-40B4-BE49-F238E27FC236}">
                <a16:creationId xmlns:a16="http://schemas.microsoft.com/office/drawing/2014/main" id="{63CDED25-D782-4783-BC2C-A3372C7BA97D}"/>
              </a:ext>
            </a:extLst>
          </p:cNvPr>
          <p:cNvSpPr txBox="1">
            <a:spLocks noChangeArrowheads="1"/>
          </p:cNvSpPr>
          <p:nvPr/>
        </p:nvSpPr>
        <p:spPr bwMode="auto">
          <a:xfrm>
            <a:off x="1345648" y="2601182"/>
            <a:ext cx="1999369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In the process of smelting and fuming of the slags, the dusts containing volatile metal oxides and sulfates (Pb, Zn, Sb, As, Sb, Sn) and alkali evaporated from the slags were generated.</a:t>
            </a:r>
            <a:endParaRPr lang="pl-PL" altLang="pl-PL" sz="44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Box 4">
            <a:extLst>
              <a:ext uri="{FF2B5EF4-FFF2-40B4-BE49-F238E27FC236}">
                <a16:creationId xmlns:a16="http://schemas.microsoft.com/office/drawing/2014/main" id="{8156F3F8-FE86-4087-9FD8-DE73CC624033}"/>
              </a:ext>
            </a:extLst>
          </p:cNvPr>
          <p:cNvSpPr txBox="1">
            <a:spLocks noChangeArrowheads="1"/>
          </p:cNvSpPr>
          <p:nvPr/>
        </p:nvSpPr>
        <p:spPr bwMode="auto">
          <a:xfrm>
            <a:off x="14698432" y="10468487"/>
            <a:ext cx="56208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3600" dirty="0">
                <a:solidFill>
                  <a:schemeClr val="bg2"/>
                </a:solidFill>
                <a:latin typeface="Arial" charset="0"/>
              </a:rPr>
              <a:t>Dust from slag smelting</a:t>
            </a:r>
          </a:p>
        </p:txBody>
      </p:sp>
      <p:sp>
        <p:nvSpPr>
          <p:cNvPr id="15" name="Text Box 4">
            <a:extLst>
              <a:ext uri="{FF2B5EF4-FFF2-40B4-BE49-F238E27FC236}">
                <a16:creationId xmlns:a16="http://schemas.microsoft.com/office/drawing/2014/main" id="{F5407319-957E-4743-A132-D5A8DB34BF54}"/>
              </a:ext>
            </a:extLst>
          </p:cNvPr>
          <p:cNvSpPr txBox="1">
            <a:spLocks noChangeArrowheads="1"/>
          </p:cNvSpPr>
          <p:nvPr/>
        </p:nvSpPr>
        <p:spPr bwMode="auto">
          <a:xfrm>
            <a:off x="2378024" y="12583441"/>
            <a:ext cx="26914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pl-PL" altLang="pl-PL" sz="3200" dirty="0">
                <a:solidFill>
                  <a:schemeClr val="bg2"/>
                </a:solidFill>
                <a:latin typeface="Arial" charset="0"/>
              </a:rPr>
              <a:t>Dust (</a:t>
            </a:r>
            <a:r>
              <a:rPr lang="en-GB" altLang="pl-PL" sz="3200" dirty="0">
                <a:solidFill>
                  <a:schemeClr val="bg2"/>
                </a:solidFill>
                <a:latin typeface="Arial" charset="0"/>
              </a:rPr>
              <a:t>Slag A</a:t>
            </a:r>
            <a:r>
              <a:rPr lang="pl-PL" altLang="pl-PL" sz="3200" dirty="0">
                <a:solidFill>
                  <a:schemeClr val="bg2"/>
                </a:solidFill>
                <a:latin typeface="Arial" charset="0"/>
              </a:rPr>
              <a:t>)</a:t>
            </a:r>
            <a:endParaRPr lang="en-GB" altLang="pl-PL" sz="3200" dirty="0">
              <a:solidFill>
                <a:schemeClr val="bg2"/>
              </a:solidFill>
              <a:latin typeface="Arial" charset="0"/>
            </a:endParaRPr>
          </a:p>
        </p:txBody>
      </p:sp>
      <p:sp>
        <p:nvSpPr>
          <p:cNvPr id="17" name="Text Box 4">
            <a:extLst>
              <a:ext uri="{FF2B5EF4-FFF2-40B4-BE49-F238E27FC236}">
                <a16:creationId xmlns:a16="http://schemas.microsoft.com/office/drawing/2014/main" id="{8F8EF3AC-0BD8-408F-9703-401F572417F0}"/>
              </a:ext>
            </a:extLst>
          </p:cNvPr>
          <p:cNvSpPr txBox="1">
            <a:spLocks noChangeArrowheads="1"/>
          </p:cNvSpPr>
          <p:nvPr/>
        </p:nvSpPr>
        <p:spPr bwMode="auto">
          <a:xfrm>
            <a:off x="6632019" y="12588658"/>
            <a:ext cx="3144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pl-PL" altLang="pl-PL" sz="3200" dirty="0">
                <a:solidFill>
                  <a:schemeClr val="bg2"/>
                </a:solidFill>
                <a:latin typeface="Arial" charset="0"/>
              </a:rPr>
              <a:t>Dust (</a:t>
            </a:r>
            <a:r>
              <a:rPr lang="en-GB" altLang="pl-PL" sz="3200" dirty="0">
                <a:solidFill>
                  <a:schemeClr val="bg2"/>
                </a:solidFill>
                <a:latin typeface="Arial" charset="0"/>
              </a:rPr>
              <a:t>Slag B</a:t>
            </a:r>
            <a:r>
              <a:rPr lang="pl-PL" altLang="pl-PL" sz="3200" dirty="0">
                <a:solidFill>
                  <a:schemeClr val="bg2"/>
                </a:solidFill>
                <a:latin typeface="Arial" charset="0"/>
              </a:rPr>
              <a:t>)</a:t>
            </a:r>
            <a:endParaRPr lang="en-GB" altLang="pl-PL" sz="3200" dirty="0">
              <a:solidFill>
                <a:schemeClr val="bg2"/>
              </a:solidFill>
              <a:latin typeface="Arial" charset="0"/>
            </a:endParaRPr>
          </a:p>
        </p:txBody>
      </p:sp>
      <p:sp>
        <p:nvSpPr>
          <p:cNvPr id="18" name="Text Box 4">
            <a:extLst>
              <a:ext uri="{FF2B5EF4-FFF2-40B4-BE49-F238E27FC236}">
                <a16:creationId xmlns:a16="http://schemas.microsoft.com/office/drawing/2014/main" id="{234392E3-8932-407B-95AA-4C0D7EFB552D}"/>
              </a:ext>
            </a:extLst>
          </p:cNvPr>
          <p:cNvSpPr txBox="1">
            <a:spLocks noChangeArrowheads="1"/>
          </p:cNvSpPr>
          <p:nvPr/>
        </p:nvSpPr>
        <p:spPr bwMode="auto">
          <a:xfrm>
            <a:off x="10587114" y="12583441"/>
            <a:ext cx="2864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pl-PL" altLang="pl-PL" sz="3200" dirty="0">
                <a:solidFill>
                  <a:schemeClr val="bg2"/>
                </a:solidFill>
                <a:latin typeface="Arial" charset="0"/>
              </a:rPr>
              <a:t>Dust (</a:t>
            </a:r>
            <a:r>
              <a:rPr lang="en-GB" altLang="pl-PL" sz="3200" dirty="0">
                <a:solidFill>
                  <a:schemeClr val="bg2"/>
                </a:solidFill>
                <a:latin typeface="Arial" charset="0"/>
              </a:rPr>
              <a:t>Slag C</a:t>
            </a:r>
            <a:r>
              <a:rPr lang="pl-PL" altLang="pl-PL" sz="3200" dirty="0">
                <a:solidFill>
                  <a:schemeClr val="bg2"/>
                </a:solidFill>
                <a:latin typeface="Arial" charset="0"/>
              </a:rPr>
              <a:t>)</a:t>
            </a:r>
            <a:endParaRPr lang="en-GB" altLang="pl-PL" sz="3200" dirty="0">
              <a:solidFill>
                <a:schemeClr val="bg2"/>
              </a:solidFill>
              <a:latin typeface="Arial" charset="0"/>
            </a:endParaRPr>
          </a:p>
        </p:txBody>
      </p:sp>
      <p:pic>
        <p:nvPicPr>
          <p:cNvPr id="16" name="Obraz 15">
            <a:extLst>
              <a:ext uri="{FF2B5EF4-FFF2-40B4-BE49-F238E27FC236}">
                <a16:creationId xmlns:a16="http://schemas.microsoft.com/office/drawing/2014/main" id="{C2BAE053-AAB3-4E5F-A248-3BCE0D5EC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008" y="9168909"/>
            <a:ext cx="4110546" cy="3082910"/>
          </a:xfrm>
          <a:prstGeom prst="rect">
            <a:avLst/>
          </a:prstGeom>
        </p:spPr>
      </p:pic>
      <p:pic>
        <p:nvPicPr>
          <p:cNvPr id="19" name="Picture 2" descr="C:\Stos\KIC_SlagVal\WP3\FOTO\BAT_PF6.JPG">
            <a:extLst>
              <a:ext uri="{FF2B5EF4-FFF2-40B4-BE49-F238E27FC236}">
                <a16:creationId xmlns:a16="http://schemas.microsoft.com/office/drawing/2014/main" id="{00D8049C-6BB8-4F2F-BBFD-132660067F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975" y="9188458"/>
            <a:ext cx="4110545" cy="3082909"/>
          </a:xfrm>
          <a:prstGeom prst="rect">
            <a:avLst/>
          </a:prstGeom>
          <a:noFill/>
          <a:extLst>
            <a:ext uri="{909E8E84-426E-40DD-AFC4-6F175D3DCCD1}">
              <a14:hiddenFill xmlns:a14="http://schemas.microsoft.com/office/drawing/2010/main">
                <a:solidFill>
                  <a:srgbClr val="FFFFFF"/>
                </a:solidFill>
              </a14:hiddenFill>
            </a:ext>
          </a:extLst>
        </p:spPr>
      </p:pic>
      <p:pic>
        <p:nvPicPr>
          <p:cNvPr id="20" name="Obraz 19">
            <a:extLst>
              <a:ext uri="{FF2B5EF4-FFF2-40B4-BE49-F238E27FC236}">
                <a16:creationId xmlns:a16="http://schemas.microsoft.com/office/drawing/2014/main" id="{B7F529DD-B10C-4AFC-AB3F-E931E416D0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5942" y="9189740"/>
            <a:ext cx="4112012" cy="3084010"/>
          </a:xfrm>
          <a:prstGeom prst="rect">
            <a:avLst/>
          </a:prstGeom>
        </p:spPr>
      </p:pic>
      <p:pic>
        <p:nvPicPr>
          <p:cNvPr id="3" name="Obraz 2">
            <a:extLst>
              <a:ext uri="{FF2B5EF4-FFF2-40B4-BE49-F238E27FC236}">
                <a16:creationId xmlns:a16="http://schemas.microsoft.com/office/drawing/2014/main" id="{99346AA6-F9BC-4429-8430-043B84320E0D}"/>
              </a:ext>
            </a:extLst>
          </p:cNvPr>
          <p:cNvPicPr>
            <a:picLocks noChangeAspect="1"/>
          </p:cNvPicPr>
          <p:nvPr/>
        </p:nvPicPr>
        <p:blipFill>
          <a:blip r:embed="rId5"/>
          <a:stretch>
            <a:fillRect/>
          </a:stretch>
        </p:blipFill>
        <p:spPr>
          <a:xfrm>
            <a:off x="1409290" y="6034836"/>
            <a:ext cx="17292667" cy="2791336"/>
          </a:xfrm>
          <a:prstGeom prst="rect">
            <a:avLst/>
          </a:prstGeom>
        </p:spPr>
      </p:pic>
    </p:spTree>
    <p:extLst>
      <p:ext uri="{BB962C8B-B14F-4D97-AF65-F5344CB8AC3E}">
        <p14:creationId xmlns:p14="http://schemas.microsoft.com/office/powerpoint/2010/main" val="7854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4623758" y="1024211"/>
            <a:ext cx="12456544"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5" name="Text Box 4">
            <a:extLst>
              <a:ext uri="{FF2B5EF4-FFF2-40B4-BE49-F238E27FC236}">
                <a16:creationId xmlns:a16="http://schemas.microsoft.com/office/drawing/2014/main" id="{1B6BB01E-D212-4A86-ACDB-81F713DBC45A}"/>
              </a:ext>
            </a:extLst>
          </p:cNvPr>
          <p:cNvSpPr txBox="1">
            <a:spLocks noChangeArrowheads="1"/>
          </p:cNvSpPr>
          <p:nvPr/>
        </p:nvSpPr>
        <p:spPr bwMode="auto">
          <a:xfrm>
            <a:off x="3996607" y="5865826"/>
            <a:ext cx="149064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ts val="300"/>
              </a:spcBef>
            </a:pPr>
            <a:r>
              <a:rPr lang="en-GB" altLang="pl-PL" sz="4400" dirty="0">
                <a:solidFill>
                  <a:schemeClr val="bg2"/>
                </a:solidFill>
                <a:latin typeface="Arial" charset="0"/>
              </a:rPr>
              <a:t>Chemical composition of the copper matte [wt.-%]</a:t>
            </a:r>
          </a:p>
        </p:txBody>
      </p:sp>
      <p:sp>
        <p:nvSpPr>
          <p:cNvPr id="10" name="Text Box 4">
            <a:extLst>
              <a:ext uri="{FF2B5EF4-FFF2-40B4-BE49-F238E27FC236}">
                <a16:creationId xmlns:a16="http://schemas.microsoft.com/office/drawing/2014/main" id="{63CDED25-D782-4783-BC2C-A3372C7BA97D}"/>
              </a:ext>
            </a:extLst>
          </p:cNvPr>
          <p:cNvSpPr txBox="1">
            <a:spLocks noChangeArrowheads="1"/>
          </p:cNvSpPr>
          <p:nvPr/>
        </p:nvSpPr>
        <p:spPr bwMode="auto">
          <a:xfrm>
            <a:off x="1935668" y="2274619"/>
            <a:ext cx="21445725"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Metal sulphides (</a:t>
            </a:r>
            <a:r>
              <a:rPr lang="en-GB" altLang="pl-PL" sz="4400" dirty="0" err="1">
                <a:solidFill>
                  <a:schemeClr val="bg2"/>
                </a:solidFill>
                <a:latin typeface="Tahoma" panose="020B0604030504040204" pitchFamily="34" charset="0"/>
                <a:ea typeface="Tahoma" panose="020B0604030504040204" pitchFamily="34" charset="0"/>
                <a:cs typeface="Tahoma" panose="020B0604030504040204" pitchFamily="34" charset="0"/>
              </a:rPr>
              <a:t>FeS</a:t>
            </a: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 ZnS, </a:t>
            </a:r>
            <a:r>
              <a:rPr lang="en-GB" altLang="pl-PL" sz="4400" dirty="0" err="1">
                <a:solidFill>
                  <a:schemeClr val="bg2"/>
                </a:solidFill>
                <a:latin typeface="Tahoma" panose="020B0604030504040204" pitchFamily="34" charset="0"/>
                <a:ea typeface="Tahoma" panose="020B0604030504040204" pitchFamily="34" charset="0"/>
                <a:cs typeface="Tahoma" panose="020B0604030504040204" pitchFamily="34" charset="0"/>
              </a:rPr>
              <a:t>PbS</a:t>
            </a: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 Na</a:t>
            </a:r>
            <a:r>
              <a:rPr lang="en-GB" altLang="pl-PL" sz="4400" baseline="-25000" dirty="0">
                <a:solidFill>
                  <a:schemeClr val="bg2"/>
                </a:solidFill>
                <a:latin typeface="Tahoma" panose="020B0604030504040204" pitchFamily="34" charset="0"/>
                <a:ea typeface="Tahoma" panose="020B0604030504040204" pitchFamily="34" charset="0"/>
                <a:cs typeface="Tahoma" panose="020B0604030504040204" pitchFamily="34" charset="0"/>
              </a:rPr>
              <a:t>2</a:t>
            </a: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S) were oxidized in the oxidative-reductive smelting process in order to produce copper matte. </a:t>
            </a:r>
          </a:p>
          <a:p>
            <a:pPr>
              <a:spcBef>
                <a:spcPts val="300"/>
              </a:spcBef>
            </a:pP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However, due to the low sulphides and copper content in the slags B and C, copper matte was obtained only for slag A processing.</a:t>
            </a:r>
          </a:p>
        </p:txBody>
      </p:sp>
      <p:sp>
        <p:nvSpPr>
          <p:cNvPr id="14" name="Text Box 4">
            <a:extLst>
              <a:ext uri="{FF2B5EF4-FFF2-40B4-BE49-F238E27FC236}">
                <a16:creationId xmlns:a16="http://schemas.microsoft.com/office/drawing/2014/main" id="{8156F3F8-FE86-4087-9FD8-DE73CC624033}"/>
              </a:ext>
            </a:extLst>
          </p:cNvPr>
          <p:cNvSpPr txBox="1">
            <a:spLocks noChangeArrowheads="1"/>
          </p:cNvSpPr>
          <p:nvPr/>
        </p:nvSpPr>
        <p:spPr bwMode="auto">
          <a:xfrm>
            <a:off x="13335420" y="10603171"/>
            <a:ext cx="77883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GB" altLang="pl-PL" sz="3600" dirty="0">
                <a:solidFill>
                  <a:schemeClr val="bg2"/>
                </a:solidFill>
                <a:latin typeface="Arial" charset="0"/>
              </a:rPr>
              <a:t>Copper matte from slag A smelting</a:t>
            </a:r>
          </a:p>
        </p:txBody>
      </p:sp>
      <p:pic>
        <p:nvPicPr>
          <p:cNvPr id="2" name="Obraz 1">
            <a:extLst>
              <a:ext uri="{FF2B5EF4-FFF2-40B4-BE49-F238E27FC236}">
                <a16:creationId xmlns:a16="http://schemas.microsoft.com/office/drawing/2014/main" id="{CAA307C4-9E3E-469B-A65C-C683D80591E8}"/>
              </a:ext>
            </a:extLst>
          </p:cNvPr>
          <p:cNvPicPr>
            <a:picLocks noChangeAspect="1"/>
          </p:cNvPicPr>
          <p:nvPr/>
        </p:nvPicPr>
        <p:blipFill>
          <a:blip r:embed="rId2"/>
          <a:stretch>
            <a:fillRect/>
          </a:stretch>
        </p:blipFill>
        <p:spPr>
          <a:xfrm>
            <a:off x="2319141" y="6638586"/>
            <a:ext cx="18261375" cy="1731327"/>
          </a:xfrm>
          <a:prstGeom prst="rect">
            <a:avLst/>
          </a:prstGeom>
        </p:spPr>
      </p:pic>
      <p:pic>
        <p:nvPicPr>
          <p:cNvPr id="21" name="Obraz 20">
            <a:extLst>
              <a:ext uri="{FF2B5EF4-FFF2-40B4-BE49-F238E27FC236}">
                <a16:creationId xmlns:a16="http://schemas.microsoft.com/office/drawing/2014/main" id="{415F7C6B-3E86-458E-BD81-8EC87F03D3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81420" y="8972832"/>
            <a:ext cx="5611404" cy="4553339"/>
          </a:xfrm>
          <a:prstGeom prst="rect">
            <a:avLst/>
          </a:prstGeom>
          <a:noFill/>
          <a:ln>
            <a:noFill/>
          </a:ln>
        </p:spPr>
      </p:pic>
    </p:spTree>
    <p:extLst>
      <p:ext uri="{BB962C8B-B14F-4D97-AF65-F5344CB8AC3E}">
        <p14:creationId xmlns:p14="http://schemas.microsoft.com/office/powerpoint/2010/main" val="371489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49" y="1024211"/>
            <a:ext cx="22497689"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2224207" y="3079919"/>
            <a:ext cx="1993558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spcBef>
                <a:spcPts val="300"/>
              </a:spcBef>
            </a:pP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The metallurgical balance for slags processing in a TSL furnace shows, that, at the optimal process parameters, it is possible to obtain a high yield od heavy metals in the dusts: 99 % Pb, 80-98 % Zn, 75-95 % Sn and 65-8</a:t>
            </a:r>
            <a:r>
              <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2</a:t>
            </a: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 % Sb.</a:t>
            </a:r>
            <a:endPar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Box 4">
            <a:extLst>
              <a:ext uri="{FF2B5EF4-FFF2-40B4-BE49-F238E27FC236}">
                <a16:creationId xmlns:a16="http://schemas.microsoft.com/office/drawing/2014/main" id="{4A6FD9AD-049A-4227-82AF-F263841F7285}"/>
              </a:ext>
            </a:extLst>
          </p:cNvPr>
          <p:cNvSpPr txBox="1">
            <a:spLocks noChangeArrowheads="1"/>
          </p:cNvSpPr>
          <p:nvPr/>
        </p:nvSpPr>
        <p:spPr bwMode="auto">
          <a:xfrm>
            <a:off x="6915918" y="6909206"/>
            <a:ext cx="9985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spcBef>
                <a:spcPts val="300"/>
              </a:spcBef>
            </a:pPr>
            <a:r>
              <a:rPr lang="en-US" altLang="pl-PL" sz="4800" dirty="0">
                <a:solidFill>
                  <a:schemeClr val="bg2"/>
                </a:solidFill>
                <a:latin typeface="Arial" charset="0"/>
              </a:rPr>
              <a:t>Recovery of metals in dust [%]</a:t>
            </a:r>
            <a:endParaRPr lang="pl-PL" altLang="pl-PL" sz="4800" dirty="0">
              <a:solidFill>
                <a:schemeClr val="bg2"/>
              </a:solidFill>
              <a:latin typeface="Arial" charset="0"/>
            </a:endParaRPr>
          </a:p>
        </p:txBody>
      </p:sp>
      <p:pic>
        <p:nvPicPr>
          <p:cNvPr id="4" name="Obraz 3">
            <a:extLst>
              <a:ext uri="{FF2B5EF4-FFF2-40B4-BE49-F238E27FC236}">
                <a16:creationId xmlns:a16="http://schemas.microsoft.com/office/drawing/2014/main" id="{1757114A-2ED8-4ED0-AFA0-80299526D18B}"/>
              </a:ext>
            </a:extLst>
          </p:cNvPr>
          <p:cNvPicPr>
            <a:picLocks noChangeAspect="1"/>
          </p:cNvPicPr>
          <p:nvPr/>
        </p:nvPicPr>
        <p:blipFill>
          <a:blip r:embed="rId2"/>
          <a:stretch>
            <a:fillRect/>
          </a:stretch>
        </p:blipFill>
        <p:spPr>
          <a:xfrm>
            <a:off x="4388304" y="8057444"/>
            <a:ext cx="15038798" cy="3829756"/>
          </a:xfrm>
          <a:prstGeom prst="rect">
            <a:avLst/>
          </a:prstGeom>
        </p:spPr>
      </p:pic>
    </p:spTree>
    <p:extLst>
      <p:ext uri="{BB962C8B-B14F-4D97-AF65-F5344CB8AC3E}">
        <p14:creationId xmlns:p14="http://schemas.microsoft.com/office/powerpoint/2010/main" val="57193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49" y="1024211"/>
            <a:ext cx="22497689"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2224207" y="3079919"/>
            <a:ext cx="19935586" cy="685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spcBef>
                <a:spcPts val="300"/>
              </a:spcBef>
            </a:pP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The optimal process conditions (oxygen excess ratio to the lance, addition of reducing agent and high process temperature) provided possibilities for extraction of copper into matte and removal of zinc, lead and other volatile metals to dusts.</a:t>
            </a:r>
            <a:endPar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gn="just">
              <a:spcBef>
                <a:spcPts val="300"/>
              </a:spcBef>
            </a:pPr>
            <a:endPar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gn="just">
              <a:spcBef>
                <a:spcPts val="300"/>
              </a:spcBef>
            </a:pP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The unreduced substances were transferred into silica slag of </a:t>
            </a:r>
            <a:r>
              <a:rPr lang="en-GB" altLang="pl-PL" sz="4800" dirty="0" err="1">
                <a:solidFill>
                  <a:schemeClr val="bg2"/>
                </a:solidFill>
                <a:latin typeface="Tahoma" panose="020B0604030504040204" pitchFamily="34" charset="0"/>
                <a:ea typeface="Tahoma" panose="020B0604030504040204" pitchFamily="34" charset="0"/>
                <a:cs typeface="Tahoma" panose="020B0604030504040204" pitchFamily="34" charset="0"/>
              </a:rPr>
              <a:t>FeO</a:t>
            </a: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 - </a:t>
            </a:r>
            <a:r>
              <a:rPr lang="en-GB" altLang="pl-PL" sz="4800" dirty="0" err="1">
                <a:solidFill>
                  <a:schemeClr val="bg2"/>
                </a:solidFill>
                <a:latin typeface="Tahoma" panose="020B0604030504040204" pitchFamily="34" charset="0"/>
                <a:ea typeface="Tahoma" panose="020B0604030504040204" pitchFamily="34" charset="0"/>
                <a:cs typeface="Tahoma" panose="020B0604030504040204" pitchFamily="34" charset="0"/>
              </a:rPr>
              <a:t>CaO</a:t>
            </a: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 (Na</a:t>
            </a:r>
            <a:r>
              <a:rPr lang="en-GB" altLang="pl-PL" sz="4800" baseline="-25000" dirty="0">
                <a:solidFill>
                  <a:schemeClr val="bg2"/>
                </a:solidFill>
                <a:latin typeface="Tahoma" panose="020B0604030504040204" pitchFamily="34" charset="0"/>
                <a:ea typeface="Tahoma" panose="020B0604030504040204" pitchFamily="34" charset="0"/>
                <a:cs typeface="Tahoma" panose="020B0604030504040204" pitchFamily="34" charset="0"/>
              </a:rPr>
              <a:t>2</a:t>
            </a: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O) - SiO</a:t>
            </a:r>
            <a:r>
              <a:rPr lang="en-GB" altLang="pl-PL" sz="4800" baseline="-25000" dirty="0">
                <a:solidFill>
                  <a:schemeClr val="bg2"/>
                </a:solidFill>
                <a:latin typeface="Tahoma" panose="020B0604030504040204" pitchFamily="34" charset="0"/>
                <a:ea typeface="Tahoma" panose="020B0604030504040204" pitchFamily="34" charset="0"/>
                <a:cs typeface="Tahoma" panose="020B0604030504040204" pitchFamily="34" charset="0"/>
              </a:rPr>
              <a:t>2</a:t>
            </a: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 type, which has low content of heavy metals.</a:t>
            </a:r>
          </a:p>
          <a:p>
            <a:pPr algn="just">
              <a:spcBef>
                <a:spcPts val="300"/>
              </a:spcBef>
            </a:pP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This indicates the possibility for their economic use in the construction industry.</a:t>
            </a:r>
          </a:p>
        </p:txBody>
      </p:sp>
    </p:spTree>
    <p:extLst>
      <p:ext uri="{BB962C8B-B14F-4D97-AF65-F5344CB8AC3E}">
        <p14:creationId xmlns:p14="http://schemas.microsoft.com/office/powerpoint/2010/main" val="1331939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49" y="1024211"/>
            <a:ext cx="22497689"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Conclusions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1739015" y="2706695"/>
            <a:ext cx="19935586"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spcBef>
                <a:spcPts val="300"/>
              </a:spcBef>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The study showed that the TSL furnace is an appropriate reactor to conduct technologically effective process of oxidation - reduction smelting of polymetallic and multiphase slags, providing possibilities for:</a:t>
            </a:r>
          </a:p>
          <a:p>
            <a:pPr marL="685800" indent="-685800" algn="just">
              <a:spcBef>
                <a:spcPts val="1800"/>
              </a:spcBef>
              <a:buFont typeface="Wingdings" panose="05000000000000000000" pitchFamily="2" charset="2"/>
              <a:buChar char="Ø"/>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Recovery of copper in copper matte,</a:t>
            </a:r>
          </a:p>
          <a:p>
            <a:pPr marL="685800" indent="-685800" algn="just">
              <a:spcBef>
                <a:spcPts val="1800"/>
              </a:spcBef>
              <a:buFont typeface="Wingdings" panose="05000000000000000000" pitchFamily="2" charset="2"/>
              <a:buChar char="Ø"/>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High recovery of zinc and lead as well as other volatile metals (As, Sb, Sn) in dusts,</a:t>
            </a:r>
          </a:p>
          <a:p>
            <a:pPr marL="685800" indent="-685800" algn="just">
              <a:spcBef>
                <a:spcPts val="1800"/>
              </a:spcBef>
              <a:buFont typeface="Wingdings" panose="05000000000000000000" pitchFamily="2" charset="2"/>
              <a:buChar char="Ø"/>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Transformation of unreduced remaining material into cleaned silica</a:t>
            </a:r>
            <a:r>
              <a:rPr lang="pl-PL"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te</a:t>
            </a: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 slag of low heavy metals content (wt.-%): &lt;0.1 % Pb, &lt;0.01 % As, 0.01-0.1 % Sb, 0.02-0.2 % Sn, 0.1-0.6 % Zn,</a:t>
            </a:r>
          </a:p>
          <a:p>
            <a:pPr marL="685800" indent="-685800" algn="just">
              <a:spcBef>
                <a:spcPts val="1800"/>
              </a:spcBef>
              <a:buFont typeface="Wingdings" panose="05000000000000000000" pitchFamily="2" charset="2"/>
              <a:buChar char="Ø"/>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Transfer of majority of sulfur to gases (in a form of SO</a:t>
            </a:r>
            <a:r>
              <a:rPr lang="en-US" altLang="pl-PL" sz="4400" baseline="-25000" dirty="0">
                <a:solidFill>
                  <a:schemeClr val="bg2"/>
                </a:solidFill>
                <a:latin typeface="Tahoma" panose="020B0604030504040204" pitchFamily="34" charset="0"/>
                <a:ea typeface="Tahoma" panose="020B0604030504040204" pitchFamily="34" charset="0"/>
                <a:cs typeface="Tahoma" panose="020B0604030504040204" pitchFamily="34" charset="0"/>
              </a:rPr>
              <a:t>2</a:t>
            </a: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 – which requires application of desulfurization process, especially for slags A and B.</a:t>
            </a:r>
          </a:p>
        </p:txBody>
      </p:sp>
    </p:spTree>
    <p:extLst>
      <p:ext uri="{BB962C8B-B14F-4D97-AF65-F5344CB8AC3E}">
        <p14:creationId xmlns:p14="http://schemas.microsoft.com/office/powerpoint/2010/main" val="139145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49" y="1024211"/>
            <a:ext cx="22497689"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Acknowledgements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2649894" y="4890059"/>
            <a:ext cx="1917059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spcBef>
                <a:spcPts val="300"/>
              </a:spcBef>
            </a:pPr>
            <a:r>
              <a:rPr lang="en-GB" altLang="pl-PL" sz="5400" dirty="0">
                <a:solidFill>
                  <a:schemeClr val="bg2"/>
                </a:solidFill>
                <a:latin typeface="Tahoma" panose="020B0604030504040204" pitchFamily="34" charset="0"/>
                <a:ea typeface="Tahoma" panose="020B0604030504040204" pitchFamily="34" charset="0"/>
                <a:cs typeface="Tahoma" panose="020B0604030504040204" pitchFamily="34" charset="0"/>
              </a:rPr>
              <a:t>This work was done in the framework of the </a:t>
            </a:r>
            <a:r>
              <a:rPr lang="en-US" altLang="pl-PL" sz="5400" dirty="0">
                <a:solidFill>
                  <a:schemeClr val="bg2"/>
                </a:solidFill>
                <a:latin typeface="Tahoma" panose="020B0604030504040204" pitchFamily="34" charset="0"/>
                <a:ea typeface="Tahoma" panose="020B0604030504040204" pitchFamily="34" charset="0"/>
                <a:cs typeface="Tahoma" panose="020B0604030504040204" pitchFamily="34" charset="0"/>
              </a:rPr>
              <a:t>European Institute of Innovation &amp; Technology</a:t>
            </a:r>
            <a:r>
              <a:rPr lang="pl-PL" altLang="pl-PL" sz="54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en-GB" altLang="pl-PL" sz="5400" dirty="0">
                <a:solidFill>
                  <a:schemeClr val="bg2"/>
                </a:solidFill>
                <a:latin typeface="Tahoma" panose="020B0604030504040204" pitchFamily="34" charset="0"/>
                <a:ea typeface="Tahoma" panose="020B0604030504040204" pitchFamily="34" charset="0"/>
                <a:cs typeface="Tahoma" panose="020B0604030504040204" pitchFamily="34" charset="0"/>
              </a:rPr>
              <a:t>EIT</a:t>
            </a:r>
            <a:r>
              <a:rPr lang="pl-PL" altLang="pl-PL" sz="5400"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en-GB" altLang="pl-PL" sz="5400" dirty="0">
                <a:solidFill>
                  <a:schemeClr val="bg2"/>
                </a:solidFill>
                <a:latin typeface="Tahoma" panose="020B0604030504040204" pitchFamily="34" charset="0"/>
                <a:ea typeface="Tahoma" panose="020B0604030504040204" pitchFamily="34" charset="0"/>
                <a:cs typeface="Tahoma" panose="020B0604030504040204" pitchFamily="34" charset="0"/>
              </a:rPr>
              <a:t> Raw Materials </a:t>
            </a:r>
            <a:r>
              <a:rPr lang="en-GB" altLang="pl-PL" sz="5400" dirty="0" err="1">
                <a:solidFill>
                  <a:schemeClr val="bg2"/>
                </a:solidFill>
                <a:latin typeface="Tahoma" panose="020B0604030504040204" pitchFamily="34" charset="0"/>
                <a:ea typeface="Tahoma" panose="020B0604030504040204" pitchFamily="34" charset="0"/>
                <a:cs typeface="Tahoma" panose="020B0604030504040204" pitchFamily="34" charset="0"/>
              </a:rPr>
              <a:t>SlagVal</a:t>
            </a:r>
            <a:r>
              <a:rPr lang="en-GB" altLang="pl-PL" sz="5400" dirty="0">
                <a:solidFill>
                  <a:schemeClr val="bg2"/>
                </a:solidFill>
                <a:latin typeface="Tahoma" panose="020B0604030504040204" pitchFamily="34" charset="0"/>
                <a:ea typeface="Tahoma" panose="020B0604030504040204" pitchFamily="34" charset="0"/>
                <a:cs typeface="Tahoma" panose="020B0604030504040204" pitchFamily="34" charset="0"/>
              </a:rPr>
              <a:t> project titled “Slag valorisation for multi metal recovery and mineral resource production” (project agreement No. 17181).</a:t>
            </a:r>
          </a:p>
        </p:txBody>
      </p:sp>
    </p:spTree>
    <p:extLst>
      <p:ext uri="{BB962C8B-B14F-4D97-AF65-F5344CB8AC3E}">
        <p14:creationId xmlns:p14="http://schemas.microsoft.com/office/powerpoint/2010/main" val="140361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Symbol zastępczy tekstu 1">
            <a:extLst>
              <a:ext uri="{FF2B5EF4-FFF2-40B4-BE49-F238E27FC236}">
                <a16:creationId xmlns:a16="http://schemas.microsoft.com/office/drawing/2014/main" id="{A685E435-35C0-47DB-B2CA-DBC42DD3B9EB}"/>
              </a:ext>
            </a:extLst>
          </p:cNvPr>
          <p:cNvSpPr txBox="1">
            <a:spLocks/>
          </p:cNvSpPr>
          <p:nvPr/>
        </p:nvSpPr>
        <p:spPr>
          <a:xfrm>
            <a:off x="3683030" y="4849812"/>
            <a:ext cx="9653408" cy="332802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b="1" dirty="0">
                <a:solidFill>
                  <a:schemeClr val="accent2">
                    <a:lumMod val="75000"/>
                  </a:schemeClr>
                </a:solidFill>
              </a:rPr>
              <a:t>Thank you for your attention</a:t>
            </a:r>
          </a:p>
        </p:txBody>
      </p:sp>
    </p:spTree>
    <p:extLst>
      <p:ext uri="{BB962C8B-B14F-4D97-AF65-F5344CB8AC3E}">
        <p14:creationId xmlns:p14="http://schemas.microsoft.com/office/powerpoint/2010/main" val="346279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7610739" y="1024210"/>
            <a:ext cx="7560000" cy="623435"/>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pl-PL" sz="6000" dirty="0">
                <a:solidFill>
                  <a:schemeClr val="accent2">
                    <a:lumMod val="50000"/>
                  </a:schemeClr>
                </a:solidFill>
                <a:latin typeface="Arial" panose="020B0604020202020204" pitchFamily="34" charset="0"/>
                <a:cs typeface="Arial" panose="020B0604020202020204" pitchFamily="34" charset="0"/>
              </a:rPr>
              <a:t>Content</a:t>
            </a:r>
            <a:endParaRPr lang="pl-PL" sz="6000" dirty="0">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7C49FB70-25B2-4896-8AE5-921191541685}"/>
              </a:ext>
            </a:extLst>
          </p:cNvPr>
          <p:cNvSpPr txBox="1">
            <a:spLocks noChangeArrowheads="1"/>
          </p:cNvSpPr>
          <p:nvPr/>
        </p:nvSpPr>
        <p:spPr bwMode="auto">
          <a:xfrm>
            <a:off x="2203523" y="2412053"/>
            <a:ext cx="19448778" cy="82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2400"/>
              </a:spcBef>
            </a:pPr>
            <a:r>
              <a:rPr lang="en-GB" altLang="pl-PL" sz="5400" dirty="0">
                <a:solidFill>
                  <a:schemeClr val="bg2"/>
                </a:solidFill>
                <a:latin typeface="Arial" panose="020B0604020202020204" pitchFamily="34" charset="0"/>
                <a:cs typeface="Arial" panose="020B0604020202020204" pitchFamily="34" charset="0"/>
              </a:rPr>
              <a:t>1. Introduction</a:t>
            </a:r>
          </a:p>
          <a:p>
            <a:pPr algn="just">
              <a:spcBef>
                <a:spcPts val="2400"/>
              </a:spcBef>
            </a:pPr>
            <a:r>
              <a:rPr lang="en-GB" altLang="pl-PL" sz="5400" dirty="0">
                <a:solidFill>
                  <a:schemeClr val="bg2"/>
                </a:solidFill>
                <a:latin typeface="Arial" panose="020B0604020202020204" pitchFamily="34" charset="0"/>
                <a:cs typeface="Arial" panose="020B0604020202020204" pitchFamily="34" charset="0"/>
              </a:rPr>
              <a:t>2. Valorisation of lead slags in a pilot TSL furnace</a:t>
            </a:r>
          </a:p>
          <a:p>
            <a:pPr marL="1069975" indent="-708025" algn="just">
              <a:spcBef>
                <a:spcPts val="2400"/>
              </a:spcBef>
              <a:buFont typeface="Wingdings" panose="05000000000000000000" pitchFamily="2" charset="2"/>
              <a:buChar char="§"/>
            </a:pPr>
            <a:r>
              <a:rPr lang="en-GB" altLang="pl-PL" sz="5400" dirty="0">
                <a:solidFill>
                  <a:schemeClr val="bg2"/>
                </a:solidFill>
                <a:latin typeface="Arial" panose="020B0604020202020204" pitchFamily="34" charset="0"/>
                <a:cs typeface="Arial" panose="020B0604020202020204" pitchFamily="34" charset="0"/>
              </a:rPr>
              <a:t>Pilot TSL furnace</a:t>
            </a:r>
            <a:endParaRPr lang="pl-PL" altLang="pl-PL" sz="5400" dirty="0">
              <a:solidFill>
                <a:schemeClr val="bg2"/>
              </a:solidFill>
              <a:latin typeface="Arial" panose="020B0604020202020204" pitchFamily="34" charset="0"/>
              <a:cs typeface="Arial" panose="020B0604020202020204" pitchFamily="34" charset="0"/>
            </a:endParaRPr>
          </a:p>
          <a:p>
            <a:pPr marL="1069975" indent="-708025" algn="just">
              <a:spcBef>
                <a:spcPts val="2400"/>
              </a:spcBef>
              <a:buFont typeface="Wingdings" panose="05000000000000000000" pitchFamily="2" charset="2"/>
              <a:buChar char="§"/>
            </a:pPr>
            <a:r>
              <a:rPr lang="en-GB" altLang="pl-PL" sz="5400" dirty="0">
                <a:solidFill>
                  <a:schemeClr val="bg2"/>
                </a:solidFill>
                <a:latin typeface="Arial" panose="020B0604020202020204" pitchFamily="34" charset="0"/>
                <a:cs typeface="Arial" panose="020B0604020202020204" pitchFamily="34" charset="0"/>
              </a:rPr>
              <a:t>Lead slags</a:t>
            </a:r>
          </a:p>
          <a:p>
            <a:pPr marL="1069975" indent="-708025" algn="just">
              <a:spcBef>
                <a:spcPts val="2400"/>
              </a:spcBef>
              <a:buFont typeface="Wingdings" panose="05000000000000000000" pitchFamily="2" charset="2"/>
              <a:buChar char="§"/>
            </a:pPr>
            <a:r>
              <a:rPr lang="en-GB" altLang="pl-PL" sz="5400" dirty="0">
                <a:solidFill>
                  <a:schemeClr val="bg2"/>
                </a:solidFill>
                <a:latin typeface="Arial" panose="020B0604020202020204" pitchFamily="34" charset="0"/>
                <a:cs typeface="Arial" panose="020B0604020202020204" pitchFamily="34" charset="0"/>
              </a:rPr>
              <a:t>Methodology</a:t>
            </a:r>
          </a:p>
          <a:p>
            <a:pPr marL="1069975" indent="-708025" algn="just">
              <a:spcBef>
                <a:spcPts val="2400"/>
              </a:spcBef>
              <a:buFont typeface="Wingdings" panose="05000000000000000000" pitchFamily="2" charset="2"/>
              <a:buChar char="§"/>
            </a:pPr>
            <a:r>
              <a:rPr lang="en-GB" altLang="pl-PL" sz="5400" dirty="0">
                <a:solidFill>
                  <a:schemeClr val="bg2"/>
                </a:solidFill>
                <a:latin typeface="Arial" panose="020B0604020202020204" pitchFamily="34" charset="0"/>
                <a:cs typeface="Arial" panose="020B0604020202020204" pitchFamily="34" charset="0"/>
              </a:rPr>
              <a:t>Results</a:t>
            </a:r>
          </a:p>
          <a:p>
            <a:pPr algn="just">
              <a:spcBef>
                <a:spcPts val="2400"/>
              </a:spcBef>
            </a:pPr>
            <a:r>
              <a:rPr lang="en-GB" altLang="pl-PL" sz="5400" dirty="0">
                <a:solidFill>
                  <a:schemeClr val="bg2"/>
                </a:solidFill>
                <a:latin typeface="Arial" panose="020B0604020202020204" pitchFamily="34" charset="0"/>
                <a:cs typeface="Arial" panose="020B0604020202020204" pitchFamily="34" charset="0"/>
              </a:rPr>
              <a:t>3. Conclusions</a:t>
            </a:r>
            <a:endParaRPr lang="pl-PL" altLang="pl-PL" sz="5400" dirty="0">
              <a:solidFill>
                <a:schemeClr val="bg2"/>
              </a:solidFill>
              <a:latin typeface="Arial" panose="020B0604020202020204" pitchFamily="34" charset="0"/>
              <a:cs typeface="Arial" panose="020B0604020202020204" pitchFamily="34" charset="0"/>
            </a:endParaRPr>
          </a:p>
          <a:p>
            <a:pPr algn="just">
              <a:spcBef>
                <a:spcPts val="2400"/>
              </a:spcBef>
            </a:pPr>
            <a:endParaRPr lang="pl-PL" altLang="pl-PL" sz="14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32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7610739" y="1024210"/>
            <a:ext cx="7560000" cy="623435"/>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Introduction</a:t>
            </a:r>
            <a:endParaRPr lang="en-GB" sz="6000" dirty="0">
              <a:latin typeface="Arial" panose="020B06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1E571EB3-84CD-4295-A8DB-E37B310A0CC1}"/>
              </a:ext>
            </a:extLst>
          </p:cNvPr>
          <p:cNvSpPr txBox="1">
            <a:spLocks noChangeArrowheads="1"/>
          </p:cNvSpPr>
          <p:nvPr/>
        </p:nvSpPr>
        <p:spPr bwMode="auto">
          <a:xfrm>
            <a:off x="1281550" y="2570884"/>
            <a:ext cx="20669684" cy="921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ts val="2400"/>
              </a:spcBef>
            </a:pPr>
            <a:r>
              <a:rPr lang="en-GB" altLang="pl-PL" sz="4600" dirty="0">
                <a:solidFill>
                  <a:schemeClr val="bg2"/>
                </a:solidFill>
                <a:latin typeface="Arial" panose="020B0604020202020204" pitchFamily="34" charset="0"/>
                <a:cs typeface="Arial" panose="020B0604020202020204" pitchFamily="34" charset="0"/>
              </a:rPr>
              <a:t>Slags generated in lead metallurgy usually are considered as waste materials and have to be dumped in hazardous waste sites because of high content of heavy metals (Pb, Zn, Cu, As, Sb, Cd) and leachable in water substances (chlorides, sulphates).</a:t>
            </a:r>
          </a:p>
          <a:p>
            <a:pPr>
              <a:lnSpc>
                <a:spcPct val="110000"/>
              </a:lnSpc>
              <a:spcBef>
                <a:spcPts val="2400"/>
              </a:spcBef>
            </a:pPr>
            <a:r>
              <a:rPr lang="en-GB" altLang="pl-PL" sz="4600" dirty="0">
                <a:solidFill>
                  <a:schemeClr val="bg2"/>
                </a:solidFill>
                <a:latin typeface="Arial" panose="020B0604020202020204" pitchFamily="34" charset="0"/>
                <a:cs typeface="Arial" panose="020B0604020202020204" pitchFamily="34" charset="0"/>
              </a:rPr>
              <a:t>The slag producers bear the costs of building the landfills as well as the environmental fees for the waste storage. The non-ferrous metals producers are looking for an efficient method to eliminate the metallurgical waste slags from the process cycle according to the “zero-waste” strategy.</a:t>
            </a:r>
          </a:p>
          <a:p>
            <a:pPr>
              <a:lnSpc>
                <a:spcPct val="110000"/>
              </a:lnSpc>
              <a:spcBef>
                <a:spcPts val="2400"/>
              </a:spcBef>
            </a:pPr>
            <a:r>
              <a:rPr lang="en-GB" altLang="pl-PL" sz="4600" dirty="0">
                <a:solidFill>
                  <a:schemeClr val="bg2"/>
                </a:solidFill>
                <a:latin typeface="Arial" panose="020B0604020202020204" pitchFamily="34" charset="0"/>
                <a:cs typeface="Arial" panose="020B0604020202020204" pitchFamily="34" charset="0"/>
              </a:rPr>
              <a:t>For the processing of polymetallic and multi-phase lead slags (including matte phase) the most suitable option seems to be the oxidation-reduction process of bath smelting in </a:t>
            </a:r>
            <a:r>
              <a:rPr lang="pl-PL" altLang="pl-PL" sz="4600" dirty="0">
                <a:solidFill>
                  <a:schemeClr val="bg2"/>
                </a:solidFill>
                <a:latin typeface="Arial" panose="020B0604020202020204" pitchFamily="34" charset="0"/>
                <a:cs typeface="Arial" panose="020B0604020202020204" pitchFamily="34" charset="0"/>
              </a:rPr>
              <a:t>the </a:t>
            </a:r>
            <a:r>
              <a:rPr lang="en-GB" altLang="pl-PL" sz="4600" dirty="0">
                <a:solidFill>
                  <a:schemeClr val="bg2"/>
                </a:solidFill>
                <a:latin typeface="Arial" panose="020B0604020202020204" pitchFamily="34" charset="0"/>
                <a:cs typeface="Arial" panose="020B0604020202020204" pitchFamily="34" charset="0"/>
              </a:rPr>
              <a:t>Top Submerged Lance (TSL) furnace.</a:t>
            </a:r>
          </a:p>
        </p:txBody>
      </p:sp>
    </p:spTree>
    <p:extLst>
      <p:ext uri="{BB962C8B-B14F-4D97-AF65-F5344CB8AC3E}">
        <p14:creationId xmlns:p14="http://schemas.microsoft.com/office/powerpoint/2010/main" val="417524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7610738" y="1024210"/>
            <a:ext cx="16077397" cy="623435"/>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Pilot TSL furnace</a:t>
            </a:r>
            <a:r>
              <a:rPr lang="pl-PL" sz="6000" dirty="0">
                <a:solidFill>
                  <a:schemeClr val="accent2">
                    <a:lumMod val="50000"/>
                  </a:schemeClr>
                </a:solidFill>
                <a:latin typeface="Arial" panose="020B0604020202020204" pitchFamily="34" charset="0"/>
                <a:cs typeface="Arial" panose="020B0604020202020204" pitchFamily="34" charset="0"/>
              </a:rPr>
              <a:t> – Łukasiewicz-IMN</a:t>
            </a:r>
            <a:endParaRPr lang="en-GB" sz="6000" dirty="0">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1803210F-160D-4597-B8E8-89469835C040}"/>
              </a:ext>
            </a:extLst>
          </p:cNvPr>
          <p:cNvSpPr txBox="1">
            <a:spLocks noChangeArrowheads="1"/>
          </p:cNvSpPr>
          <p:nvPr/>
        </p:nvSpPr>
        <p:spPr bwMode="auto">
          <a:xfrm>
            <a:off x="8954218" y="2304565"/>
            <a:ext cx="14992710" cy="970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50000"/>
              </a:spcBef>
            </a:pP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A new experimental TSL furnace with a capacity of 200 kg of slag has a circular cross-section with an outer diameter of 1,0 m, the inner diameter of </a:t>
            </a:r>
            <a:r>
              <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0.</a:t>
            </a: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4</a:t>
            </a:r>
            <a:r>
              <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3</a:t>
            </a: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 m, and a working height of 1</a:t>
            </a:r>
            <a:r>
              <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1</a:t>
            </a:r>
            <a:r>
              <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0</a:t>
            </a: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 m.</a:t>
            </a:r>
            <a:endParaRPr lang="pl-PL" altLang="pl-PL" sz="48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110000"/>
              </a:lnSpc>
              <a:spcBef>
                <a:spcPct val="50000"/>
              </a:spcBef>
            </a:pP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The furnace is heated with a vertical coaxial pipe through which an oil as a fuel by inner pipe and an air by outer pipe are supplied. The lance can be used to supply 250 Nm</a:t>
            </a:r>
            <a:r>
              <a:rPr lang="en-GB" altLang="pl-PL" sz="4800" baseline="30000" dirty="0">
                <a:solidFill>
                  <a:schemeClr val="bg2"/>
                </a:solidFill>
                <a:latin typeface="Tahoma" panose="020B0604030504040204" pitchFamily="34" charset="0"/>
                <a:ea typeface="Tahoma" panose="020B0604030504040204" pitchFamily="34" charset="0"/>
                <a:cs typeface="Tahoma" panose="020B0604030504040204" pitchFamily="34" charset="0"/>
              </a:rPr>
              <a:t>3</a:t>
            </a: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/h of compressed air and light heating oil with the capacity of 15 - 20 dm</a:t>
            </a:r>
            <a:r>
              <a:rPr lang="en-GB" altLang="pl-PL" sz="4800" baseline="30000" dirty="0">
                <a:solidFill>
                  <a:schemeClr val="bg2"/>
                </a:solidFill>
                <a:latin typeface="Tahoma" panose="020B0604030504040204" pitchFamily="34" charset="0"/>
                <a:ea typeface="Tahoma" panose="020B0604030504040204" pitchFamily="34" charset="0"/>
                <a:cs typeface="Tahoma" panose="020B0604030504040204" pitchFamily="34" charset="0"/>
              </a:rPr>
              <a:t>3</a:t>
            </a:r>
            <a:r>
              <a:rPr lang="en-GB"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/h.</a:t>
            </a:r>
          </a:p>
          <a:p>
            <a:pPr>
              <a:lnSpc>
                <a:spcPct val="110000"/>
              </a:lnSpc>
              <a:spcBef>
                <a:spcPct val="50000"/>
              </a:spcBef>
            </a:pPr>
            <a:r>
              <a:rPr lang="en-US" altLang="pl-PL" sz="4800" dirty="0">
                <a:solidFill>
                  <a:schemeClr val="bg2"/>
                </a:solidFill>
                <a:latin typeface="Tahoma" panose="020B0604030504040204" pitchFamily="34" charset="0"/>
                <a:ea typeface="Tahoma" panose="020B0604030504040204" pitchFamily="34" charset="0"/>
                <a:cs typeface="Tahoma" panose="020B0604030504040204" pitchFamily="34" charset="0"/>
              </a:rPr>
              <a:t>Process gases are cooled down in a cooling chamber and then dedusted in a bag filter.</a:t>
            </a:r>
          </a:p>
        </p:txBody>
      </p:sp>
      <p:pic>
        <p:nvPicPr>
          <p:cNvPr id="2" name="Picture 4">
            <a:extLst>
              <a:ext uri="{FF2B5EF4-FFF2-40B4-BE49-F238E27FC236}">
                <a16:creationId xmlns:a16="http://schemas.microsoft.com/office/drawing/2014/main" id="{7F327B40-E692-41BB-A950-46E5138ED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650" y="2140725"/>
            <a:ext cx="5934974" cy="10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01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4537494" y="1024210"/>
            <a:ext cx="13543472" cy="623435"/>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Lead slags</a:t>
            </a:r>
            <a:endParaRPr lang="en-GB" sz="60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CD1C6FFA-8EF0-4E30-BB01-8205C61096F4}"/>
              </a:ext>
            </a:extLst>
          </p:cNvPr>
          <p:cNvSpPr txBox="1">
            <a:spLocks noChangeArrowheads="1"/>
          </p:cNvSpPr>
          <p:nvPr/>
        </p:nvSpPr>
        <p:spPr bwMode="auto">
          <a:xfrm>
            <a:off x="1241410" y="2152589"/>
            <a:ext cx="20669684" cy="570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ts val="2400"/>
              </a:spcBef>
            </a:pPr>
            <a:r>
              <a:rPr lang="en-US"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Studies of the transformation of three different types of waste slags into mineral resource with removing of heavy metals were performed in an oxidation-reduction process in a pilot TSL furnace</a:t>
            </a: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a:t>
            </a:r>
            <a:endParaRPr lang="pl-PL" altLang="pl-PL" sz="4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685800" indent="-685800">
              <a:lnSpc>
                <a:spcPct val="110000"/>
              </a:lnSpc>
              <a:spcBef>
                <a:spcPts val="1200"/>
              </a:spcBef>
              <a:buFont typeface="Wingdings" panose="05000000000000000000" pitchFamily="2" charset="2"/>
              <a:buChar char="§"/>
            </a:pPr>
            <a:r>
              <a:rPr lang="pl-PL"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S</a:t>
            </a: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lag A from smelting of lead-bearing materials from copper metallurgy, </a:t>
            </a:r>
            <a:endParaRPr lang="pl-PL" altLang="pl-PL" sz="4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685800" indent="-685800">
              <a:lnSpc>
                <a:spcPct val="110000"/>
              </a:lnSpc>
              <a:spcBef>
                <a:spcPts val="1200"/>
              </a:spcBef>
              <a:buFont typeface="Wingdings" panose="05000000000000000000" pitchFamily="2" charset="2"/>
              <a:buChar char="§"/>
            </a:pP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Slag B from battery paste smelting,</a:t>
            </a:r>
          </a:p>
          <a:p>
            <a:pPr marL="685800" indent="-685800">
              <a:lnSpc>
                <a:spcPct val="110000"/>
              </a:lnSpc>
              <a:spcBef>
                <a:spcPts val="1200"/>
              </a:spcBef>
              <a:buFont typeface="Wingdings" panose="05000000000000000000" pitchFamily="2" charset="2"/>
              <a:buChar char="§"/>
            </a:pP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Synthetic slag C equivalent to the slag from primary/secondary lead concentrates smelting in the Queneau-</a:t>
            </a:r>
            <a:r>
              <a:rPr lang="en-GB" altLang="pl-PL" sz="4400" dirty="0" err="1">
                <a:solidFill>
                  <a:schemeClr val="bg2"/>
                </a:solidFill>
                <a:latin typeface="Tahoma" panose="020B0604030504040204" pitchFamily="34" charset="0"/>
                <a:ea typeface="Tahoma" panose="020B0604030504040204" pitchFamily="34" charset="0"/>
                <a:cs typeface="Tahoma" panose="020B0604030504040204" pitchFamily="34" charset="0"/>
              </a:rPr>
              <a:t>Schuhmann</a:t>
            </a:r>
            <a:r>
              <a:rPr lang="en-GB" altLang="pl-PL" sz="4400" dirty="0">
                <a:solidFill>
                  <a:schemeClr val="bg2"/>
                </a:solidFill>
                <a:latin typeface="Tahoma" panose="020B0604030504040204" pitchFamily="34" charset="0"/>
                <a:ea typeface="Tahoma" panose="020B0604030504040204" pitchFamily="34" charset="0"/>
                <a:cs typeface="Tahoma" panose="020B0604030504040204" pitchFamily="34" charset="0"/>
              </a:rPr>
              <a:t>-Lurgi (QSL) furnace.</a:t>
            </a:r>
          </a:p>
        </p:txBody>
      </p:sp>
      <p:sp>
        <p:nvSpPr>
          <p:cNvPr id="4" name="Text Box 3">
            <a:extLst>
              <a:ext uri="{FF2B5EF4-FFF2-40B4-BE49-F238E27FC236}">
                <a16:creationId xmlns:a16="http://schemas.microsoft.com/office/drawing/2014/main" id="{E667DEAE-383C-4F9D-953D-030F1AC54FF8}"/>
              </a:ext>
            </a:extLst>
          </p:cNvPr>
          <p:cNvSpPr txBox="1">
            <a:spLocks noChangeArrowheads="1"/>
          </p:cNvSpPr>
          <p:nvPr/>
        </p:nvSpPr>
        <p:spPr bwMode="auto">
          <a:xfrm>
            <a:off x="3670539" y="8367494"/>
            <a:ext cx="14410427" cy="84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ts val="2400"/>
              </a:spcBef>
            </a:pPr>
            <a:r>
              <a:rPr lang="en-GB" altLang="pl-PL" sz="4800" dirty="0">
                <a:solidFill>
                  <a:schemeClr val="bg2"/>
                </a:solidFill>
                <a:latin typeface="Arial" panose="020B0604020202020204" pitchFamily="34" charset="0"/>
                <a:cs typeface="Arial" panose="020B0604020202020204" pitchFamily="34" charset="0"/>
              </a:rPr>
              <a:t>Chemical composition of the lead slags</a:t>
            </a:r>
            <a:r>
              <a:rPr lang="pl-PL" altLang="pl-PL" sz="4800" dirty="0">
                <a:solidFill>
                  <a:schemeClr val="bg2"/>
                </a:solidFill>
                <a:latin typeface="Arial" panose="020B0604020202020204" pitchFamily="34" charset="0"/>
                <a:cs typeface="Arial" panose="020B0604020202020204" pitchFamily="34" charset="0"/>
              </a:rPr>
              <a:t> [wt.-%]</a:t>
            </a:r>
            <a:endParaRPr lang="en-GB" altLang="pl-PL" sz="4800" dirty="0">
              <a:solidFill>
                <a:schemeClr val="bg2"/>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159774D0-DA5C-4CD8-B7C3-4A9AE2C2AEE7}"/>
              </a:ext>
            </a:extLst>
          </p:cNvPr>
          <p:cNvPicPr>
            <a:picLocks noChangeAspect="1"/>
          </p:cNvPicPr>
          <p:nvPr/>
        </p:nvPicPr>
        <p:blipFill>
          <a:blip r:embed="rId2"/>
          <a:stretch>
            <a:fillRect/>
          </a:stretch>
        </p:blipFill>
        <p:spPr>
          <a:xfrm>
            <a:off x="2147873" y="9209328"/>
            <a:ext cx="18856758" cy="2852868"/>
          </a:xfrm>
          <a:prstGeom prst="rect">
            <a:avLst/>
          </a:prstGeom>
        </p:spPr>
      </p:pic>
    </p:spTree>
    <p:extLst>
      <p:ext uri="{BB962C8B-B14F-4D97-AF65-F5344CB8AC3E}">
        <p14:creationId xmlns:p14="http://schemas.microsoft.com/office/powerpoint/2010/main" val="210766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1846053" y="1024210"/>
            <a:ext cx="21220981" cy="623435"/>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Methodology</a:t>
            </a:r>
            <a:endParaRPr lang="en-GB" sz="6000" dirty="0">
              <a:latin typeface="Arial" panose="020B0604020202020204" pitchFamily="34" charset="0"/>
              <a:cs typeface="Arial" panose="020B0604020202020204" pitchFamily="34" charset="0"/>
            </a:endParaRPr>
          </a:p>
        </p:txBody>
      </p:sp>
      <p:sp>
        <p:nvSpPr>
          <p:cNvPr id="6" name="Text Box 4">
            <a:extLst>
              <a:ext uri="{FF2B5EF4-FFF2-40B4-BE49-F238E27FC236}">
                <a16:creationId xmlns:a16="http://schemas.microsoft.com/office/drawing/2014/main" id="{283C5AB7-DC8F-4210-8C7A-A9D09C58BDFC}"/>
              </a:ext>
            </a:extLst>
          </p:cNvPr>
          <p:cNvSpPr txBox="1">
            <a:spLocks noChangeArrowheads="1"/>
          </p:cNvSpPr>
          <p:nvPr/>
        </p:nvSpPr>
        <p:spPr bwMode="auto">
          <a:xfrm>
            <a:off x="1305771" y="2264357"/>
            <a:ext cx="22301543" cy="1020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General slag smelting procedure in the pilot TSL furnace included the stages:</a:t>
            </a:r>
          </a:p>
          <a:p>
            <a:pPr marL="1173163" indent="-723900">
              <a:lnSpc>
                <a:spcPct val="110000"/>
              </a:lnSpc>
              <a:spcBef>
                <a:spcPts val="1200"/>
              </a:spcBef>
              <a:buFont typeface="Wingdings" panose="05000000000000000000" pitchFamily="2" charset="2"/>
              <a:buChar char="§"/>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Oxidative-reductive or reductive smelting of the slag at 1200 °C for 4 hours (oxidation of </a:t>
            </a:r>
            <a:r>
              <a:rPr lang="en-GB" sz="4400" dirty="0" err="1">
                <a:solidFill>
                  <a:schemeClr val="bg2"/>
                </a:solidFill>
                <a:latin typeface="Tahoma" panose="020B0604030504040204" pitchFamily="34" charset="0"/>
                <a:ea typeface="Tahoma" panose="020B0604030504040204" pitchFamily="34" charset="0"/>
                <a:cs typeface="Tahoma" panose="020B0604030504040204" pitchFamily="34" charset="0"/>
              </a:rPr>
              <a:t>MeS</a:t>
            </a: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 from matte and reduction of </a:t>
            </a:r>
            <a:r>
              <a:rPr lang="en-GB" sz="4400" dirty="0" err="1">
                <a:solidFill>
                  <a:schemeClr val="bg2"/>
                </a:solidFill>
                <a:latin typeface="Tahoma" panose="020B0604030504040204" pitchFamily="34" charset="0"/>
                <a:ea typeface="Tahoma" panose="020B0604030504040204" pitchFamily="34" charset="0"/>
                <a:cs typeface="Tahoma" panose="020B0604030504040204" pitchFamily="34" charset="0"/>
              </a:rPr>
              <a:t>MeO</a:t>
            </a: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 from slag),</a:t>
            </a:r>
          </a:p>
          <a:p>
            <a:pPr marL="1173163" indent="-723900">
              <a:lnSpc>
                <a:spcPct val="110000"/>
              </a:lnSpc>
              <a:spcBef>
                <a:spcPts val="1200"/>
              </a:spcBef>
              <a:buFont typeface="Wingdings" panose="05000000000000000000" pitchFamily="2" charset="2"/>
              <a:buChar char="§"/>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Reduction and fuming of the slag at 1250-1300 °C for 1-5 hours (extraction of copper into matte and fuming of Zn and Pb),</a:t>
            </a:r>
          </a:p>
          <a:p>
            <a:pPr marL="1173163" indent="-723900">
              <a:lnSpc>
                <a:spcPct val="110000"/>
              </a:lnSpc>
              <a:spcBef>
                <a:spcPts val="1200"/>
              </a:spcBef>
              <a:buFont typeface="Wingdings" panose="05000000000000000000" pitchFamily="2" charset="2"/>
              <a:buChar char="§"/>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Oxidation of gas (CO, H</a:t>
            </a:r>
            <a:r>
              <a:rPr lang="en-GB" sz="4400" baseline="-25000" dirty="0">
                <a:solidFill>
                  <a:schemeClr val="bg2"/>
                </a:solidFill>
                <a:latin typeface="Tahoma" panose="020B0604030504040204" pitchFamily="34" charset="0"/>
                <a:ea typeface="Tahoma" panose="020B0604030504040204" pitchFamily="34" charset="0"/>
                <a:cs typeface="Tahoma" panose="020B0604030504040204" pitchFamily="34" charset="0"/>
              </a:rPr>
              <a:t>2</a:t>
            </a: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 and metal vapours in the upper gaseous space of furnace,</a:t>
            </a:r>
          </a:p>
          <a:p>
            <a:pPr marL="1173163" indent="-723900">
              <a:lnSpc>
                <a:spcPct val="110000"/>
              </a:lnSpc>
              <a:spcBef>
                <a:spcPts val="1200"/>
              </a:spcBef>
              <a:buFont typeface="Wingdings" panose="05000000000000000000" pitchFamily="2" charset="2"/>
              <a:buChar char="§"/>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Gas cooling and dedusting,</a:t>
            </a:r>
          </a:p>
          <a:p>
            <a:pPr marL="1173163" indent="-723900">
              <a:lnSpc>
                <a:spcPct val="110000"/>
              </a:lnSpc>
              <a:spcBef>
                <a:spcPts val="1200"/>
              </a:spcBef>
              <a:buFont typeface="Wingdings" panose="05000000000000000000" pitchFamily="2" charset="2"/>
              <a:buChar char="§"/>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Matte and slag tapping,</a:t>
            </a:r>
          </a:p>
          <a:p>
            <a:pPr marL="449263">
              <a:lnSpc>
                <a:spcPct val="110000"/>
              </a:lnSpc>
              <a:spcBef>
                <a:spcPts val="1800"/>
              </a:spcBef>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The overall melting procedure was applied for slags A and B, which contain high levels of metal sulphides, especially </a:t>
            </a:r>
            <a:r>
              <a:rPr lang="en-GB" sz="4400" dirty="0" err="1">
                <a:solidFill>
                  <a:schemeClr val="bg2"/>
                </a:solidFill>
                <a:latin typeface="Tahoma" panose="020B0604030504040204" pitchFamily="34" charset="0"/>
                <a:ea typeface="Tahoma" panose="020B0604030504040204" pitchFamily="34" charset="0"/>
                <a:cs typeface="Tahoma" panose="020B0604030504040204" pitchFamily="34" charset="0"/>
              </a:rPr>
              <a:t>FeS</a:t>
            </a: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 and Na</a:t>
            </a:r>
            <a:r>
              <a:rPr lang="en-GB" sz="4400" baseline="-25000" dirty="0">
                <a:solidFill>
                  <a:schemeClr val="bg2"/>
                </a:solidFill>
                <a:latin typeface="Tahoma" panose="020B0604030504040204" pitchFamily="34" charset="0"/>
                <a:ea typeface="Tahoma" panose="020B0604030504040204" pitchFamily="34" charset="0"/>
                <a:cs typeface="Tahoma" panose="020B0604030504040204" pitchFamily="34" charset="0"/>
              </a:rPr>
              <a:t>2</a:t>
            </a: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S.</a:t>
            </a:r>
          </a:p>
          <a:p>
            <a:pPr marL="449263">
              <a:lnSpc>
                <a:spcPct val="110000"/>
              </a:lnSpc>
              <a:spcBef>
                <a:spcPts val="1800"/>
              </a:spcBef>
            </a:pPr>
            <a:r>
              <a:rPr lang="en-GB" sz="4400" dirty="0">
                <a:solidFill>
                  <a:schemeClr val="bg2"/>
                </a:solidFill>
                <a:latin typeface="Tahoma" panose="020B0604030504040204" pitchFamily="34" charset="0"/>
                <a:ea typeface="Tahoma" panose="020B0604030504040204" pitchFamily="34" charset="0"/>
                <a:cs typeface="Tahoma" panose="020B0604030504040204" pitchFamily="34" charset="0"/>
              </a:rPr>
              <a:t>During the processing of slag C, the first operation was the reductive smelting, followed by the slag fuming.</a:t>
            </a:r>
          </a:p>
        </p:txBody>
      </p:sp>
    </p:spTree>
    <p:extLst>
      <p:ext uri="{BB962C8B-B14F-4D97-AF65-F5344CB8AC3E}">
        <p14:creationId xmlns:p14="http://schemas.microsoft.com/office/powerpoint/2010/main" val="26967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1846053" y="1024210"/>
            <a:ext cx="21220981" cy="623435"/>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Methodology</a:t>
            </a:r>
          </a:p>
        </p:txBody>
      </p:sp>
      <p:sp>
        <p:nvSpPr>
          <p:cNvPr id="6" name="Text Box 4">
            <a:extLst>
              <a:ext uri="{FF2B5EF4-FFF2-40B4-BE49-F238E27FC236}">
                <a16:creationId xmlns:a16="http://schemas.microsoft.com/office/drawing/2014/main" id="{283C5AB7-DC8F-4210-8C7A-A9D09C58BDFC}"/>
              </a:ext>
            </a:extLst>
          </p:cNvPr>
          <p:cNvSpPr txBox="1">
            <a:spLocks noChangeArrowheads="1"/>
          </p:cNvSpPr>
          <p:nvPr/>
        </p:nvSpPr>
        <p:spPr bwMode="auto">
          <a:xfrm>
            <a:off x="1426849" y="2293398"/>
            <a:ext cx="19362811" cy="1146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pl-PL" sz="4800" b="1" dirty="0" err="1">
                <a:solidFill>
                  <a:schemeClr val="bg2"/>
                </a:solidFill>
                <a:latin typeface="Arial" panose="020B0604020202020204" pitchFamily="34" charset="0"/>
                <a:cs typeface="Arial" panose="020B0604020202020204" pitchFamily="34" charset="0"/>
              </a:rPr>
              <a:t>Oxidative</a:t>
            </a:r>
            <a:r>
              <a:rPr lang="pl-PL" sz="4800" b="1" dirty="0">
                <a:solidFill>
                  <a:schemeClr val="bg2"/>
                </a:solidFill>
                <a:latin typeface="Arial" panose="020B0604020202020204" pitchFamily="34" charset="0"/>
                <a:cs typeface="Arial" panose="020B0604020202020204" pitchFamily="34" charset="0"/>
              </a:rPr>
              <a:t> </a:t>
            </a:r>
            <a:r>
              <a:rPr lang="pl-PL" sz="4800" b="1" dirty="0" err="1">
                <a:solidFill>
                  <a:schemeClr val="bg2"/>
                </a:solidFill>
                <a:latin typeface="Arial" panose="020B0604020202020204" pitchFamily="34" charset="0"/>
                <a:cs typeface="Arial" panose="020B0604020202020204" pitchFamily="34" charset="0"/>
              </a:rPr>
              <a:t>smelting</a:t>
            </a:r>
            <a:r>
              <a:rPr lang="en-US" sz="4800" b="1" dirty="0">
                <a:solidFill>
                  <a:schemeClr val="bg2"/>
                </a:solidFill>
                <a:latin typeface="Arial" panose="020B0604020202020204" pitchFamily="34" charset="0"/>
                <a:cs typeface="Arial" panose="020B0604020202020204" pitchFamily="34" charset="0"/>
              </a:rPr>
              <a:t>:</a:t>
            </a:r>
            <a:endParaRPr lang="pl-PL" sz="4800" b="1" dirty="0">
              <a:solidFill>
                <a:schemeClr val="bg2"/>
              </a:solidFill>
              <a:latin typeface="Arial" panose="020B0604020202020204" pitchFamily="34" charset="0"/>
              <a:cs typeface="Arial" panose="020B0604020202020204" pitchFamily="34" charset="0"/>
            </a:endParaRPr>
          </a:p>
          <a:p>
            <a:pPr indent="896938" algn="just" hangingPunct="0">
              <a:lnSpc>
                <a:spcPct val="120000"/>
              </a:lnSpc>
              <a:spcBef>
                <a:spcPts val="600"/>
              </a:spcBef>
            </a:pP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 </a:t>
            </a:r>
            <a:r>
              <a:rPr lang="pl-PL"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FeS</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+ 3 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SiO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2 </a:t>
            </a:r>
            <a:r>
              <a:rPr lang="pl-PL"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FeO</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*SiO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+ 2 SO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p>
          <a:p>
            <a:pPr indent="896938" algn="just" hangingPunct="0">
              <a:lnSpc>
                <a:spcPct val="120000"/>
              </a:lnSpc>
              <a:spcBef>
                <a:spcPts val="600"/>
              </a:spcBef>
            </a:pP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Na</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S + 3/2 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SiO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Na</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O*SiO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SO</a:t>
            </a:r>
            <a:r>
              <a:rPr lang="pl-PL"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p>
          <a:p>
            <a:pPr indent="896938" algn="just" hangingPunct="0">
              <a:lnSpc>
                <a:spcPct val="120000"/>
              </a:lnSpc>
              <a:spcBef>
                <a:spcPts val="600"/>
              </a:spcBef>
            </a:pP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ZnS + 3/2 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ZnO</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SO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endPar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indent="896938" algn="just" hangingPunct="0">
              <a:lnSpc>
                <a:spcPct val="120000"/>
              </a:lnSpc>
              <a:spcBef>
                <a:spcPts val="600"/>
              </a:spcBef>
            </a:pP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ZnS(s) + 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Zn(g) + SO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endPar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indent="896938" algn="just" hangingPunct="0">
              <a:lnSpc>
                <a:spcPct val="120000"/>
              </a:lnSpc>
              <a:spcBef>
                <a:spcPts val="600"/>
              </a:spcBef>
            </a:pPr>
            <a:r>
              <a:rPr lang="en-US"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PbS</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+ 3/2 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PbO</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SO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endPar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indent="896938" algn="just" hangingPunct="0">
              <a:lnSpc>
                <a:spcPct val="120000"/>
              </a:lnSpc>
              <a:spcBef>
                <a:spcPts val="600"/>
              </a:spcBef>
            </a:pPr>
            <a:r>
              <a:rPr lang="en-US"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MeS</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+3 Fe</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3</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4</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MeO</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+ 9 </a:t>
            </a:r>
            <a:r>
              <a:rPr lang="en-US"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FeO</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 SO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r>
              <a:rPr lang="en-US" sz="48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endParaRPr lang="pl-PL" sz="4800" dirty="0">
              <a:solidFill>
                <a:schemeClr val="bg2"/>
              </a:solidFill>
              <a:latin typeface="Arial" panose="020B0604020202020204" pitchFamily="34" charset="0"/>
              <a:cs typeface="Arial" panose="020B0604020202020204" pitchFamily="34" charset="0"/>
            </a:endParaRPr>
          </a:p>
          <a:p>
            <a:pPr>
              <a:lnSpc>
                <a:spcPct val="110000"/>
              </a:lnSpc>
            </a:pPr>
            <a:endParaRPr lang="pl-PL" sz="2800" dirty="0">
              <a:solidFill>
                <a:schemeClr val="bg2"/>
              </a:solidFill>
              <a:latin typeface="Arial" panose="020B0604020202020204" pitchFamily="34" charset="0"/>
              <a:cs typeface="Arial" panose="020B0604020202020204" pitchFamily="34" charset="0"/>
            </a:endParaRPr>
          </a:p>
          <a:p>
            <a:pPr>
              <a:lnSpc>
                <a:spcPct val="110000"/>
              </a:lnSpc>
            </a:pPr>
            <a:r>
              <a:rPr lang="pl-PL" sz="4800" b="1" dirty="0" err="1">
                <a:solidFill>
                  <a:schemeClr val="bg2"/>
                </a:solidFill>
                <a:latin typeface="Arial" panose="020B0604020202020204" pitchFamily="34" charset="0"/>
                <a:cs typeface="Arial" panose="020B0604020202020204" pitchFamily="34" charset="0"/>
              </a:rPr>
              <a:t>Reduction</a:t>
            </a:r>
            <a:r>
              <a:rPr lang="pl-PL" sz="4800" b="1" dirty="0">
                <a:solidFill>
                  <a:schemeClr val="bg2"/>
                </a:solidFill>
                <a:latin typeface="Arial" panose="020B0604020202020204" pitchFamily="34" charset="0"/>
                <a:cs typeface="Arial" panose="020B0604020202020204" pitchFamily="34" charset="0"/>
              </a:rPr>
              <a:t> and </a:t>
            </a:r>
            <a:r>
              <a:rPr lang="pl-PL" sz="4800" b="1" dirty="0" err="1">
                <a:solidFill>
                  <a:schemeClr val="bg2"/>
                </a:solidFill>
                <a:latin typeface="Arial" panose="020B0604020202020204" pitchFamily="34" charset="0"/>
                <a:cs typeface="Arial" panose="020B0604020202020204" pitchFamily="34" charset="0"/>
              </a:rPr>
              <a:t>fuming</a:t>
            </a:r>
            <a:r>
              <a:rPr lang="pl-PL" sz="4800" b="1" dirty="0">
                <a:solidFill>
                  <a:schemeClr val="bg2"/>
                </a:solidFill>
                <a:latin typeface="Arial" panose="020B0604020202020204" pitchFamily="34" charset="0"/>
                <a:cs typeface="Arial" panose="020B0604020202020204" pitchFamily="34" charset="0"/>
              </a:rPr>
              <a:t>:</a:t>
            </a:r>
          </a:p>
          <a:p>
            <a:pPr indent="269875" algn="just" hangingPunct="0">
              <a:lnSpc>
                <a:spcPct val="120000"/>
              </a:lnSpc>
              <a:spcBef>
                <a:spcPts val="600"/>
              </a:spcBef>
            </a:pPr>
            <a:r>
              <a:rPr lang="en-GB"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C(s) + CO</a:t>
            </a:r>
            <a:r>
              <a:rPr lang="en-GB"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GB"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(g) ⇔ 2 CO(g)							</a:t>
            </a:r>
            <a:endPar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indent="269875" algn="just" hangingPunct="0">
              <a:lnSpc>
                <a:spcPct val="120000"/>
              </a:lnSpc>
              <a:spcBef>
                <a:spcPts val="600"/>
              </a:spcBef>
            </a:pPr>
            <a:r>
              <a:rPr lang="en-GB" sz="4000" dirty="0" err="1">
                <a:solidFill>
                  <a:schemeClr val="bg2"/>
                </a:solidFill>
                <a:effectLst/>
                <a:latin typeface="Arial" panose="020B0604020202020204" pitchFamily="34" charset="0"/>
                <a:ea typeface="Times New Roman" panose="02020603050405020304" pitchFamily="18" charset="0"/>
                <a:cs typeface="Arial" panose="020B0604020202020204" pitchFamily="34" charset="0"/>
              </a:rPr>
              <a:t>MeO</a:t>
            </a:r>
            <a:r>
              <a:rPr lang="en-GB"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(l) + CO(g) ⇔ Me(g, l) + CO</a:t>
            </a:r>
            <a:r>
              <a:rPr lang="en-GB"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GB"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(g)	</a:t>
            </a:r>
            <a:r>
              <a:rPr lang="en-GB" sz="48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endParaRPr lang="pl-PL" sz="48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pPr>
            <a:endParaRPr lang="pl-PL" sz="2800" dirty="0">
              <a:solidFill>
                <a:schemeClr val="bg2"/>
              </a:solidFill>
              <a:latin typeface="Arial" panose="020B0604020202020204" pitchFamily="34" charset="0"/>
              <a:cs typeface="Arial" panose="020B0604020202020204" pitchFamily="34" charset="0"/>
            </a:endParaRPr>
          </a:p>
          <a:p>
            <a:pPr>
              <a:lnSpc>
                <a:spcPct val="110000"/>
              </a:lnSpc>
            </a:pP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The unreduced residue is subjected to correction of chemical composition by melting of silica to produce silicate slag, containing 35-40 % of SiO</a:t>
            </a:r>
            <a:r>
              <a:rPr lang="en-US" sz="4000" baseline="-25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characterized by low content and low leachability of heavy metals</a:t>
            </a:r>
            <a:r>
              <a:rPr lang="pl-PL" sz="4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a:t>
            </a:r>
            <a:endParaRPr lang="pl-PL" sz="4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38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49" y="1024211"/>
            <a:ext cx="22497689"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endParaRPr lang="en-GB" sz="6000" dirty="0">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8AA9C520-099A-46F9-9E8C-606FDF1FFD1C}"/>
              </a:ext>
            </a:extLst>
          </p:cNvPr>
          <p:cNvSpPr txBox="1">
            <a:spLocks noChangeArrowheads="1"/>
          </p:cNvSpPr>
          <p:nvPr/>
        </p:nvSpPr>
        <p:spPr bwMode="auto">
          <a:xfrm>
            <a:off x="2780220" y="2121969"/>
            <a:ext cx="19340423" cy="77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ts val="2400"/>
              </a:spcBef>
            </a:pPr>
            <a:r>
              <a:rPr lang="en-US" altLang="pl-PL" sz="4400" dirty="0">
                <a:solidFill>
                  <a:schemeClr val="bg2"/>
                </a:solidFill>
                <a:latin typeface="Arial" panose="020B0604020202020204" pitchFamily="34" charset="0"/>
                <a:cs typeface="Arial" panose="020B0604020202020204" pitchFamily="34" charset="0"/>
              </a:rPr>
              <a:t>Optimal process parameters of the lead slags smelting in TSL furnace</a:t>
            </a:r>
            <a:endParaRPr lang="en-GB" altLang="pl-PL" sz="4400" dirty="0">
              <a:solidFill>
                <a:schemeClr val="bg2"/>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301A8629-AA3D-402B-B79C-CE8B9CE7B3D3}"/>
              </a:ext>
            </a:extLst>
          </p:cNvPr>
          <p:cNvPicPr>
            <a:picLocks noChangeAspect="1"/>
          </p:cNvPicPr>
          <p:nvPr/>
        </p:nvPicPr>
        <p:blipFill>
          <a:blip r:embed="rId2"/>
          <a:stretch>
            <a:fillRect/>
          </a:stretch>
        </p:blipFill>
        <p:spPr>
          <a:xfrm>
            <a:off x="4501550" y="3108255"/>
            <a:ext cx="13700186" cy="9969390"/>
          </a:xfrm>
          <a:prstGeom prst="rect">
            <a:avLst/>
          </a:prstGeom>
        </p:spPr>
      </p:pic>
    </p:spTree>
    <p:extLst>
      <p:ext uri="{BB962C8B-B14F-4D97-AF65-F5344CB8AC3E}">
        <p14:creationId xmlns:p14="http://schemas.microsoft.com/office/powerpoint/2010/main" val="132775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531A1A4B-9EAD-43E5-BC5E-E12008EDEF44}"/>
              </a:ext>
            </a:extLst>
          </p:cNvPr>
          <p:cNvSpPr txBox="1">
            <a:spLocks/>
          </p:cNvSpPr>
          <p:nvPr/>
        </p:nvSpPr>
        <p:spPr>
          <a:xfrm>
            <a:off x="603850" y="1024211"/>
            <a:ext cx="19818294" cy="890854"/>
          </a:xfrm>
          <a:prstGeom prst="rect">
            <a:avLst/>
          </a:prstGeom>
        </p:spPr>
        <p:txBody>
          <a:bodyPr vert="horz" lIns="0" tIns="0" rIns="0" bIns="0" rtlCol="0" anchor="t" anchorCtr="0">
            <a:noAutofit/>
          </a:bodyPr>
          <a:lst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a:lstStyle>
          <a:p>
            <a:pPr algn="ctr"/>
            <a:r>
              <a:rPr lang="en-GB" sz="6000" dirty="0">
                <a:solidFill>
                  <a:schemeClr val="accent2">
                    <a:lumMod val="50000"/>
                  </a:schemeClr>
                </a:solidFill>
                <a:latin typeface="Arial" panose="020B0604020202020204" pitchFamily="34" charset="0"/>
                <a:cs typeface="Arial" panose="020B0604020202020204" pitchFamily="34" charset="0"/>
              </a:rPr>
              <a:t>Results</a:t>
            </a:r>
          </a:p>
        </p:txBody>
      </p:sp>
      <p:sp>
        <p:nvSpPr>
          <p:cNvPr id="8" name="Text Box 4">
            <a:extLst>
              <a:ext uri="{FF2B5EF4-FFF2-40B4-BE49-F238E27FC236}">
                <a16:creationId xmlns:a16="http://schemas.microsoft.com/office/drawing/2014/main" id="{F42C0702-9185-45D7-819D-AD7AC3747EF0}"/>
              </a:ext>
            </a:extLst>
          </p:cNvPr>
          <p:cNvSpPr txBox="1">
            <a:spLocks noChangeArrowheads="1"/>
          </p:cNvSpPr>
          <p:nvPr/>
        </p:nvSpPr>
        <p:spPr bwMode="auto">
          <a:xfrm>
            <a:off x="1419939" y="2323028"/>
            <a:ext cx="21267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US"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Lead and zinc content in slag during smelting and reduction of the slag </a:t>
            </a:r>
            <a:r>
              <a:rPr lang="pl-PL"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A </a:t>
            </a:r>
            <a:r>
              <a:rPr lang="en-US" altLang="pl-PL" sz="3600" dirty="0">
                <a:solidFill>
                  <a:schemeClr val="bg2"/>
                </a:solidFill>
                <a:latin typeface="Tahoma" panose="020B0604030504040204" pitchFamily="34" charset="0"/>
                <a:ea typeface="Tahoma" panose="020B0604030504040204" pitchFamily="34" charset="0"/>
                <a:cs typeface="Tahoma" panose="020B0604030504040204" pitchFamily="34" charset="0"/>
              </a:rPr>
              <a:t>in TSL furnace. Trial 7</a:t>
            </a:r>
            <a:endParaRPr lang="en-GB" altLang="pl-PL" sz="3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BEEAE069-C67D-4BF2-8FCB-00BAFEBBAE16}"/>
              </a:ext>
            </a:extLst>
          </p:cNvPr>
          <p:cNvPicPr>
            <a:picLocks noChangeAspect="1"/>
          </p:cNvPicPr>
          <p:nvPr/>
        </p:nvPicPr>
        <p:blipFill>
          <a:blip r:embed="rId2"/>
          <a:stretch>
            <a:fillRect/>
          </a:stretch>
        </p:blipFill>
        <p:spPr>
          <a:xfrm>
            <a:off x="1074882" y="3634056"/>
            <a:ext cx="8733961" cy="6182804"/>
          </a:xfrm>
          <a:prstGeom prst="rect">
            <a:avLst/>
          </a:prstGeom>
        </p:spPr>
      </p:pic>
      <p:pic>
        <p:nvPicPr>
          <p:cNvPr id="3" name="Obraz 2">
            <a:extLst>
              <a:ext uri="{FF2B5EF4-FFF2-40B4-BE49-F238E27FC236}">
                <a16:creationId xmlns:a16="http://schemas.microsoft.com/office/drawing/2014/main" id="{26C1CA57-4B3B-428A-8CB8-42CF0FBEE142}"/>
              </a:ext>
            </a:extLst>
          </p:cNvPr>
          <p:cNvPicPr>
            <a:picLocks noChangeAspect="1"/>
          </p:cNvPicPr>
          <p:nvPr/>
        </p:nvPicPr>
        <p:blipFill>
          <a:blip r:embed="rId3"/>
          <a:stretch>
            <a:fillRect/>
          </a:stretch>
        </p:blipFill>
        <p:spPr>
          <a:xfrm>
            <a:off x="10238216" y="3634056"/>
            <a:ext cx="11873527" cy="7183469"/>
          </a:xfrm>
          <a:prstGeom prst="rect">
            <a:avLst/>
          </a:prstGeom>
        </p:spPr>
      </p:pic>
    </p:spTree>
    <p:extLst>
      <p:ext uri="{BB962C8B-B14F-4D97-AF65-F5344CB8AC3E}">
        <p14:creationId xmlns:p14="http://schemas.microsoft.com/office/powerpoint/2010/main" val="2016438712"/>
      </p:ext>
    </p:extLst>
  </p:cSld>
  <p:clrMapOvr>
    <a:masterClrMapping/>
  </p:clrMapOvr>
</p:sld>
</file>

<file path=ppt/theme/theme1.xml><?xml version="1.0" encoding="utf-8"?>
<a:theme xmlns:a="http://schemas.openxmlformats.org/drawingml/2006/main" name="Motyw pakietu Office">
  <a:themeElements>
    <a:clrScheme name="Łukasiewicz-kolory">
      <a:dk1>
        <a:srgbClr val="44D62C"/>
      </a:dk1>
      <a:lt1>
        <a:srgbClr val="44D62C"/>
      </a:lt1>
      <a:dk2>
        <a:srgbClr val="FFFFFF"/>
      </a:dk2>
      <a:lt2>
        <a:srgbClr val="000000"/>
      </a:lt2>
      <a:accent1>
        <a:srgbClr val="44D62C"/>
      </a:accent1>
      <a:accent2>
        <a:srgbClr val="0085CA"/>
      </a:accent2>
      <a:accent3>
        <a:srgbClr val="EF3340"/>
      </a:accent3>
      <a:accent4>
        <a:srgbClr val="963CBD"/>
      </a:accent4>
      <a:accent5>
        <a:srgbClr val="FF0098"/>
      </a:accent5>
      <a:accent6>
        <a:srgbClr val="008578"/>
      </a:accent6>
      <a:hlink>
        <a:srgbClr val="0000FF"/>
      </a:hlink>
      <a:folHlink>
        <a:srgbClr val="800080"/>
      </a:folHlink>
    </a:clrScheme>
    <a:fontScheme name="Lukasiewicz-fonty">
      <a:majorFont>
        <a:latin typeface="Verdana"/>
        <a:ea typeface=""/>
        <a:cs typeface=""/>
      </a:majorFont>
      <a:minorFont>
        <a:latin typeface="Calibri"/>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ztCzw2001_A-Szabl_Lukasiewicz-PPT.pptx" id="{4DE65EB6-C119-4006-B78E-88EDD5266B16}" vid="{6240C9FF-088D-48EF-9051-8F56F5473EA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Prezentacja_PPT-Lukasiewicz-Szablon</Template>
  <TotalTime>2564</TotalTime>
  <Words>1388</Words>
  <Application>Microsoft Office PowerPoint</Application>
  <PresentationFormat>Niestandardowy</PresentationFormat>
  <Paragraphs>95</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Arial</vt:lpstr>
      <vt:lpstr>Calibri</vt:lpstr>
      <vt:lpstr>Tahoma</vt:lpstr>
      <vt:lpstr>Verdana</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Maciej Blachowski</dc:creator>
  <cp:lastModifiedBy>Ryszard Prajsnar</cp:lastModifiedBy>
  <cp:revision>138</cp:revision>
  <dcterms:created xsi:type="dcterms:W3CDTF">2020-02-11T12:13:15Z</dcterms:created>
  <dcterms:modified xsi:type="dcterms:W3CDTF">2021-04-29T11:24:38Z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-593424198</vt:i4>
  </property>
  <property fmtid="{D5CDD505-2E9C-101B-9397-08002B2CF9AE}" pid="3" name="_NewReviewCycle">
    <vt:lpwstr/>
  </property>
  <property fmtid="{D5CDD505-2E9C-101B-9397-08002B2CF9AE}" pid="4" name="_EmailSubject">
    <vt:lpwstr>[Slag Valorisation Symposium] Reminder: downloads</vt:lpwstr>
  </property>
  <property fmtid="{D5CDD505-2E9C-101B-9397-08002B2CF9AE}" pid="5" name="_AuthorEmail">
    <vt:lpwstr>ryszard.prajsnar@imn.gliwice.pl</vt:lpwstr>
  </property>
  <property fmtid="{D5CDD505-2E9C-101B-9397-08002B2CF9AE}" pid="6" name="_AuthorEmailDisplayName">
    <vt:lpwstr>Ryszard Prajsnar</vt:lpwstr>
  </property>
  <property fmtid="{D5CDD505-2E9C-101B-9397-08002B2CF9AE}" pid="7" name="_PreviousAdHocReviewCycleID">
    <vt:i4>394358772</vt:i4>
  </property>
</Properties>
</file>